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7" r:id="rId5"/>
    <p:sldId id="436" r:id="rId6"/>
    <p:sldId id="437" r:id="rId7"/>
    <p:sldId id="438" r:id="rId8"/>
    <p:sldId id="280" r:id="rId9"/>
    <p:sldId id="439" r:id="rId10"/>
    <p:sldId id="259" r:id="rId11"/>
    <p:sldId id="282" r:id="rId12"/>
    <p:sldId id="274" r:id="rId13"/>
    <p:sldId id="269" r:id="rId14"/>
  </p:sldIdLst>
  <p:sldSz cx="9144000" cy="5143500" type="screen16x9"/>
  <p:notesSz cx="9926638" cy="6797675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A64"/>
    <a:srgbClr val="445C63"/>
    <a:srgbClr val="324650"/>
    <a:srgbClr val="001F6B"/>
    <a:srgbClr val="28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3" autoAdjust="0"/>
    <p:restoredTop sz="94616" autoAdjust="0"/>
  </p:normalViewPr>
  <p:slideViewPr>
    <p:cSldViewPr snapToGrid="0" snapToObjects="1">
      <p:cViewPr varScale="1">
        <p:scale>
          <a:sx n="146" d="100"/>
          <a:sy n="146" d="100"/>
        </p:scale>
        <p:origin x="110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Veselý" userId="10a43eb4-76ec-4a9d-911a-d286c4e01928" providerId="ADAL" clId="{B0DC1EDD-7B91-4B9D-8EF8-C3BF2A1FFCFE}"/>
    <pc:docChg chg="custSel modSld">
      <pc:chgData name="Petr Veselý" userId="10a43eb4-76ec-4a9d-911a-d286c4e01928" providerId="ADAL" clId="{B0DC1EDD-7B91-4B9D-8EF8-C3BF2A1FFCFE}" dt="2026-06-01T10:40:44.681" v="2" actId="1076"/>
      <pc:docMkLst>
        <pc:docMk/>
      </pc:docMkLst>
      <pc:sldChg chg="addSp delSp modSp mod">
        <pc:chgData name="Petr Veselý" userId="10a43eb4-76ec-4a9d-911a-d286c4e01928" providerId="ADAL" clId="{B0DC1EDD-7B91-4B9D-8EF8-C3BF2A1FFCFE}" dt="2026-06-01T10:40:44.681" v="2" actId="1076"/>
        <pc:sldMkLst>
          <pc:docMk/>
          <pc:sldMk cId="1133945639" sldId="269"/>
        </pc:sldMkLst>
        <pc:picChg chg="add mod">
          <ac:chgData name="Petr Veselý" userId="10a43eb4-76ec-4a9d-911a-d286c4e01928" providerId="ADAL" clId="{B0DC1EDD-7B91-4B9D-8EF8-C3BF2A1FFCFE}" dt="2026-06-01T10:40:44.681" v="2" actId="1076"/>
          <ac:picMkLst>
            <pc:docMk/>
            <pc:sldMk cId="1133945639" sldId="269"/>
            <ac:picMk id="3" creationId="{CF3B19D1-7C0C-72B6-EAE0-70633C731BC4}"/>
          </ac:picMkLst>
        </pc:picChg>
        <pc:picChg chg="del">
          <ac:chgData name="Petr Veselý" userId="10a43eb4-76ec-4a9d-911a-d286c4e01928" providerId="ADAL" clId="{B0DC1EDD-7B91-4B9D-8EF8-C3BF2A1FFCFE}" dt="2026-06-01T10:40:37.532" v="1" actId="478"/>
          <ac:picMkLst>
            <pc:docMk/>
            <pc:sldMk cId="1133945639" sldId="269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657600" y="830319"/>
            <a:ext cx="5358036" cy="3960000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333390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27" y="3982698"/>
            <a:ext cx="2362808" cy="1111910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" y="249806"/>
            <a:ext cx="2488387" cy="1170431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-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-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249" y="159107"/>
            <a:ext cx="1119226" cy="526694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4572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9144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4695636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TECHNOWIZZ 2025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35743"/>
            <a:ext cx="8386549" cy="486011"/>
          </a:xfrm>
        </p:spPr>
        <p:txBody>
          <a:bodyPr/>
          <a:lstStyle/>
          <a:p>
            <a:r>
              <a:rPr lang="cs-CZ" altLang="cs-CZ" dirty="0"/>
              <a:t>Zadání č. </a:t>
            </a:r>
            <a:r>
              <a:rPr lang="cs-CZ" altLang="cs-CZ"/>
              <a:t>6: </a:t>
            </a:r>
            <a:br>
              <a:rPr lang="cs-CZ" altLang="cs-CZ" dirty="0"/>
            </a:br>
            <a:r>
              <a:rPr lang="cs-CZ" altLang="cs-CZ" dirty="0"/>
              <a:t>Detekce poškození stříbra</a:t>
            </a:r>
            <a:endParaRPr lang="en-US" alt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62" y="205227"/>
            <a:ext cx="1383322" cy="7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62" y="1454907"/>
            <a:ext cx="6183498" cy="33929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F3B19D1-7C0C-72B6-EAE0-70633C73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59" y="351456"/>
            <a:ext cx="327383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8EED-6700-AB2B-C68C-64E9A5092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1D51B-2C79-380B-15BB-0D91C7A0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48171-0127-B066-2DD5-D1295192A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V případě, kdy je zákazníkem požadován na skle alarm nebo anténa, je potřeba sítotiskovou technologií nanést stříbrnou pastu a tu následně vysušit pomocí IR světla. Z důvodu nižší mechanické odolnosti stříbra nelze použít bavlněný provázek jako separátor skel, ale používají se korkové proklady s bílou pěnovou vrstvou, která přilne ke sklu.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A6CD6E-C661-B52D-7793-455768C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C94680-FBE1-57C2-57B1-5731E7D58C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97E9C53-68ED-60A1-6452-14C5F314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01141" y="1559903"/>
            <a:ext cx="2222409" cy="43591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BCE1E5-8E69-DBA3-0E17-DEA596A57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27" y="3081479"/>
            <a:ext cx="2482956" cy="15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3B353-01B6-D759-AC63-70DD526B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5D12A-CBA0-4892-D28E-19587A6C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D5114-DF9B-F694-AED7-08A1BC7F6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Korky jsou jedním pracovníkem ručně umísťovány na sklo do průhledové zóny</a:t>
            </a:r>
          </a:p>
          <a:p>
            <a:r>
              <a:rPr lang="cs-CZ" sz="2000" dirty="0"/>
              <a:t>Druhý pracovník vkládá skla do mezioperační palety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896E99-B1B9-7EE5-7170-CFB91CFA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DD1A51-F39E-1F57-EFFE-3062888B1C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5A0B2DB-0C23-2815-C8B3-93B605E9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445" y="2461917"/>
            <a:ext cx="4351735" cy="20901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3E20BA-32BB-1053-BC05-4C16A844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93301" y="1279559"/>
            <a:ext cx="2277665" cy="44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8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6F6D3-5C03-5B45-20C8-E9A14B2D0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26C10-F99B-1BED-FB63-44D854AF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7244E-B031-D15F-BF99-CF22F355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" y="832816"/>
            <a:ext cx="6120977" cy="3960000"/>
          </a:xfrm>
        </p:spPr>
        <p:txBody>
          <a:bodyPr>
            <a:normAutofit/>
          </a:bodyPr>
          <a:lstStyle/>
          <a:p>
            <a:r>
              <a:rPr lang="cs-CZ" sz="1800" b="1" dirty="0"/>
              <a:t>Na peci </a:t>
            </a:r>
            <a:r>
              <a:rPr lang="cs-CZ" sz="1800" dirty="0"/>
              <a:t>se skla ručně odebírají z mezioperačních palet. Všechny korky musí být sundány pracovníkem, než sklo odjede z pokládacího dopravníku. To vše musí být prováděno v taktu 5s na sklo.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AFD849-4A95-462C-6969-4A344063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3387C4-A083-67E1-332E-BC9036C03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E49C54-1983-D8A8-AD46-FDAD81976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8" y="1095973"/>
            <a:ext cx="1738343" cy="36968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9EE3A0-651E-0D7F-7E09-1986C7FB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12" y="2423184"/>
            <a:ext cx="3742508" cy="18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75FB7-288A-6EE9-7CE5-4214E476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CFFC8-9E85-8085-C38B-8ADE5A9A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72A19-4632-8F12-F28B-557B51E4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Jak při operaci pokládání korků na sklo, tak jejich odebírání ze skla může dojít k poškození stříbra – linky vodiče, a tedy k vytvoření funkční vady. Na obrázcích poškozené stříbro reklamované až z AVO (další operace).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B81690-6EE9-0E20-CF77-AD0C61D0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5FE8272-D291-D87D-66C9-46EB455FD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73BEF3-71D4-0B06-D5CD-0918F0A0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66" y="1886166"/>
            <a:ext cx="1716419" cy="27099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F81A16-384F-B3C6-2771-CB3EE276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25" y="2127829"/>
            <a:ext cx="2162069" cy="20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0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187F-F1DF-F3CF-061A-19301EBE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3F70B-7A5F-80E0-4C4B-AE137931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B2DE93-220C-F8AA-8DB8-4D5D5034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Příklady designu stříbra (antény):</a:t>
            </a:r>
          </a:p>
          <a:p>
            <a:pPr marL="0" indent="0">
              <a:buNone/>
            </a:pPr>
            <a:r>
              <a:rPr lang="cs-CZ" sz="1200" dirty="0"/>
              <a:t>Kde pouze malá část od bodu 1 do bodů A </a:t>
            </a:r>
            <a:r>
              <a:rPr lang="cs-CZ" sz="1200" dirty="0" err="1"/>
              <a:t>a</a:t>
            </a:r>
            <a:r>
              <a:rPr lang="cs-CZ" sz="1200" dirty="0"/>
              <a:t> B je funkční. Ostatní stříbrné linky jsou jen pro design, ale ani tam není povoleno  poškození. Foto skla pro představu, jak velká reflexe vzniká při snímkování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A22F2E-F00B-D32B-0DF3-8E32CC88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8D45C0-57B0-90FF-E74E-F40F72DB5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F3C195-B5C5-D065-02A6-7E7F2A4D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274761" y="1514138"/>
            <a:ext cx="2784465" cy="34323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B48B51-C03C-3870-56A1-7415D0649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1" y="1880208"/>
            <a:ext cx="3655036" cy="27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Zadání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345483" y="798458"/>
            <a:ext cx="8229600" cy="40322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1800" b="1" dirty="0"/>
              <a:t>Pro detekci poškození stříbra:</a:t>
            </a:r>
          </a:p>
          <a:p>
            <a:pPr lvl="1"/>
            <a:r>
              <a:rPr lang="cs-CZ" sz="1600" i="1" dirty="0"/>
              <a:t>Vytvořit jednoduché zařízení na vyfocení skla a snímek porovnat s OK vzorem</a:t>
            </a:r>
          </a:p>
          <a:p>
            <a:pPr lvl="1"/>
            <a:r>
              <a:rPr lang="cs-CZ" sz="1600" i="1" dirty="0"/>
              <a:t>Nalézt na lince vhodné místo pro umístění zařízení a navrhnout světelné ideální světelné podmínky pro vytvoření „čitelného“ snímku skla (</a:t>
            </a:r>
            <a:r>
              <a:rPr lang="cs-CZ" sz="1600" i="1" dirty="0" err="1"/>
              <a:t>black</a:t>
            </a:r>
            <a:r>
              <a:rPr lang="cs-CZ" sz="1600" i="1" dirty="0"/>
              <a:t> box)</a:t>
            </a:r>
          </a:p>
          <a:p>
            <a:pPr lvl="1"/>
            <a:r>
              <a:rPr lang="cs-CZ" sz="1600" i="1" dirty="0"/>
              <a:t>Zařízení by mělo být schopné komunikovat s linkou, tedy přijmout signál „sklo na pozici - vyfoť“ a ve stanovené době odeslat status „OK/NOK“ zpět lince.</a:t>
            </a:r>
          </a:p>
          <a:p>
            <a:pPr lvl="1"/>
            <a:r>
              <a:rPr lang="cs-CZ" sz="1600" i="1" dirty="0"/>
              <a:t>Zařízení bude mít výstup na monitor, kam se vyhodnocený snímek bude zobrazovat, včetně zvýraznění místa vady</a:t>
            </a:r>
          </a:p>
          <a:p>
            <a:pPr lvl="1"/>
            <a:r>
              <a:rPr lang="cs-CZ" sz="1600" i="1" dirty="0"/>
              <a:t>Doba vyhodnocení do 1s, aby nebyl narušen CT linky</a:t>
            </a:r>
          </a:p>
          <a:p>
            <a:pPr lvl="1"/>
            <a:r>
              <a:rPr lang="cs-CZ" sz="1600" i="1" dirty="0"/>
              <a:t>Zařízení musí pracovat off-line = bez připojení k internetu</a:t>
            </a:r>
          </a:p>
          <a:p>
            <a:pPr lvl="1"/>
            <a:endParaRPr lang="cs-CZ" sz="1600" i="1" dirty="0"/>
          </a:p>
          <a:p>
            <a:pPr lvl="1"/>
            <a:endParaRPr lang="cs-CZ" sz="1600" i="1" dirty="0"/>
          </a:p>
          <a:p>
            <a:pPr marL="715963" lvl="1" indent="0">
              <a:buNone/>
            </a:pPr>
            <a:endParaRPr lang="cs-CZ" sz="1600" i="1" dirty="0"/>
          </a:p>
          <a:p>
            <a:endParaRPr lang="cs-CZ" sz="2000" dirty="0"/>
          </a:p>
          <a:p>
            <a:pPr marL="715963" lvl="1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538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F2F72-A931-8713-11CA-B1012276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1E32D-B61B-4E2C-4ED8-95D1F222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B8F179-6A0A-9EC3-FCC4-6339FCB2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Očekávaný přínos a řešení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DE868-1E06-B6E4-FD31-60A577BA37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9EDB57D-8B30-DC12-2A11-B03665BB49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5483" y="798458"/>
            <a:ext cx="8229600" cy="3780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</a:t>
            </a:r>
          </a:p>
          <a:p>
            <a:r>
              <a:rPr lang="cs-CZ" sz="1900" dirty="0"/>
              <a:t>Levný, spolehlivý a snadno použitelný nástroj v průmyslovém prostředí </a:t>
            </a:r>
          </a:p>
          <a:p>
            <a:r>
              <a:rPr lang="cs-CZ" sz="1900" dirty="0">
                <a:latin typeface="Arial" panose="020B0604020202020204"/>
              </a:rPr>
              <a:t>návod na obsluhu zařízení</a:t>
            </a:r>
          </a:p>
          <a:p>
            <a:r>
              <a:rPr lang="cs-CZ" sz="1900" dirty="0">
                <a:latin typeface="Arial" panose="020B0604020202020204"/>
              </a:rPr>
              <a:t>Pracovní postup</a:t>
            </a:r>
          </a:p>
          <a:p>
            <a:r>
              <a:rPr lang="cs-CZ" sz="1900" dirty="0">
                <a:latin typeface="Arial" panose="020B0604020202020204"/>
              </a:rPr>
              <a:t>praktická ukázka funkčnosti v reálných podmínkách (na lince)</a:t>
            </a:r>
          </a:p>
          <a:p>
            <a:endParaRPr lang="cs-CZ" sz="1900" dirty="0">
              <a:latin typeface="Arial" panose="020B0604020202020204"/>
            </a:endParaRPr>
          </a:p>
          <a:p>
            <a:pPr lvl="1"/>
            <a:endParaRPr lang="cs-CZ" sz="1900" i="1" dirty="0"/>
          </a:p>
          <a:p>
            <a:endParaRPr lang="cs-CZ" sz="1900" dirty="0"/>
          </a:p>
          <a:p>
            <a:pPr lvl="1"/>
            <a:r>
              <a:rPr lang="cs-CZ" sz="1900" i="1" dirty="0">
                <a:latin typeface="Arial" panose="020B0604020202020204"/>
              </a:rPr>
              <a:t>Pro účely zpracování zadání budou poskytnuty vzorky skel</a:t>
            </a:r>
            <a:endParaRPr lang="en-US" sz="1900" i="1" dirty="0">
              <a:latin typeface="Arial" panose="020B0604020202020204"/>
            </a:endParaRPr>
          </a:p>
          <a:p>
            <a:pPr lvl="1"/>
            <a:r>
              <a:rPr lang="cs-CZ" sz="1900" i="1" dirty="0"/>
              <a:t>Případné náklady vzniklé s přípravou zařízení mohou být po diskuzi poskytnuty firmou AGC</a:t>
            </a:r>
          </a:p>
          <a:p>
            <a:pPr marL="715963" lvl="1" indent="0">
              <a:buNone/>
            </a:pPr>
            <a:endParaRPr lang="cs-CZ" sz="19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6397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Kontakt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4294967295"/>
          </p:nvPr>
        </p:nvSpPr>
        <p:spPr>
          <a:xfrm>
            <a:off x="377107" y="955642"/>
            <a:ext cx="8229600" cy="19706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AGC Automotive Czech a.s.</a:t>
            </a:r>
          </a:p>
          <a:p>
            <a:r>
              <a:rPr lang="cs-CZ" sz="2000" dirty="0"/>
              <a:t>Tomáš Pekárek</a:t>
            </a:r>
          </a:p>
          <a:p>
            <a:r>
              <a:rPr lang="cs-CZ" sz="2000" dirty="0" err="1"/>
              <a:t>Process</a:t>
            </a:r>
            <a:r>
              <a:rPr lang="cs-CZ" sz="2000" dirty="0"/>
              <a:t> </a:t>
            </a:r>
            <a:r>
              <a:rPr lang="cs-CZ" sz="2000" dirty="0" err="1"/>
              <a:t>engineer</a:t>
            </a:r>
            <a:r>
              <a:rPr lang="cs-CZ" sz="2000" dirty="0"/>
              <a:t> </a:t>
            </a:r>
            <a:r>
              <a:rPr lang="cs-CZ" sz="2000" dirty="0" err="1"/>
              <a:t>Rx</a:t>
            </a:r>
            <a:endParaRPr lang="cs-CZ" sz="2000" dirty="0"/>
          </a:p>
          <a:p>
            <a:r>
              <a:rPr lang="cs-CZ" sz="2000" dirty="0"/>
              <a:t>602 414 502</a:t>
            </a:r>
          </a:p>
          <a:p>
            <a:r>
              <a:rPr lang="cs-CZ" sz="2000" dirty="0"/>
              <a:t>tomas.pekarek@agc.com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9882965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c02ed812-c639-44a7-8c81-a5136fb54e21">presentation (powerpoint)</template_x0020_type>
    <SharedWithUsers xmlns="e95a4aa4-38b8-4574-9eb5-1d83c39416d9">
      <UserInfo>
        <DisplayName>Marcaille Emilie</DisplayName>
        <AccountId>4072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CC98646A8AC40BCCA92EB7EDE9B6E" ma:contentTypeVersion="5" ma:contentTypeDescription="Create a new document." ma:contentTypeScope="" ma:versionID="22a2ac0aea38254c8ecebfc0f74458d9">
  <xsd:schema xmlns:xsd="http://www.w3.org/2001/XMLSchema" xmlns:xs="http://www.w3.org/2001/XMLSchema" xmlns:p="http://schemas.microsoft.com/office/2006/metadata/properties" xmlns:ns2="c02ed812-c639-44a7-8c81-a5136fb54e21" xmlns:ns3="e95a4aa4-38b8-4574-9eb5-1d83c39416d9" targetNamespace="http://schemas.microsoft.com/office/2006/metadata/properties" ma:root="true" ma:fieldsID="3f82827c6ed543fbcd612d5eb01caec2" ns2:_="" ns3:_="">
    <xsd:import namespace="c02ed812-c639-44a7-8c81-a5136fb54e21"/>
    <xsd:import namespace="e95a4aa4-38b8-4574-9eb5-1d83c3941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mplate_x0020_typ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ed812-c639-44a7-8c81-a5136fb54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_x0020_type" ma:index="10" nillable="true" ma:displayName="template type" ma:format="Dropdown" ma:internalName="template_x0020_type">
      <xsd:simpleType>
        <xsd:restriction base="dms:Choice">
          <xsd:enumeration value="badge meetings (word)"/>
          <xsd:enumeration value="letterhead  (word)"/>
          <xsd:enumeration value="presentation (powerpoint)"/>
          <xsd:enumeration value="press release (word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a4aa4-38b8-4574-9eb5-1d83c3941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13FBA8-8DF5-49AF-999C-65527C43B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D6FA7-27D9-4084-A73E-5E28EFB54A6D}">
  <ds:schemaRefs>
    <ds:schemaRef ds:uri="http://schemas.microsoft.com/office/infopath/2007/PartnerControls"/>
    <ds:schemaRef ds:uri="http://schemas.microsoft.com/office/2006/documentManagement/types"/>
    <ds:schemaRef ds:uri="c02ed812-c639-44a7-8c81-a5136fb54e21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e95a4aa4-38b8-4574-9eb5-1d83c39416d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B29E6E-1405-4E05-8B9E-C265133CA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ed812-c639-44a7-8c81-a5136fb54e21"/>
    <ds:schemaRef ds:uri="e95a4aa4-38b8-4574-9eb5-1d83c3941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AGC_PPT_16-9_En_v01</Template>
  <TotalTime>1</TotalTime>
  <Words>416</Words>
  <Application>Microsoft Office PowerPoint</Application>
  <PresentationFormat>Předvádění na obrazovce (16:9)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1_agc_powerpoint_template_screen(16-9)</vt:lpstr>
      <vt:lpstr>TECHNOWIZZ 2025</vt:lpstr>
      <vt:lpstr>Aktuální stav</vt:lpstr>
      <vt:lpstr>Aktuální stav</vt:lpstr>
      <vt:lpstr>Aktuální stav</vt:lpstr>
      <vt:lpstr>Aktuální stav</vt:lpstr>
      <vt:lpstr>Aktuální stav</vt:lpstr>
      <vt:lpstr>Zadání</vt:lpstr>
      <vt:lpstr>Očekávaný přínos a řešení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Verstraete</dc:creator>
  <cp:lastModifiedBy>Petr Veselý</cp:lastModifiedBy>
  <cp:revision>57</cp:revision>
  <cp:lastPrinted>2025-10-07T08:21:23Z</cp:lastPrinted>
  <dcterms:created xsi:type="dcterms:W3CDTF">2018-07-11T07:57:49Z</dcterms:created>
  <dcterms:modified xsi:type="dcterms:W3CDTF">2026-06-01T10:40:53Z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91ad2d-c74e-4bcc-a079-aa036b04f981_Enabled">
    <vt:lpwstr>True</vt:lpwstr>
  </property>
  <property fmtid="{D5CDD505-2E9C-101B-9397-08002B2CF9AE}" pid="3" name="MSIP_Label_7591ad2d-c74e-4bcc-a079-aa036b04f981_SiteId">
    <vt:lpwstr>faa6053b-36c4-4c36-af04-796200c185bf</vt:lpwstr>
  </property>
  <property fmtid="{D5CDD505-2E9C-101B-9397-08002B2CF9AE}" pid="4" name="MSIP_Label_7591ad2d-c74e-4bcc-a079-aa036b04f981_Owner">
    <vt:lpwstr>Anne-Mie.VanPoelvoorde@eu.agc.com</vt:lpwstr>
  </property>
  <property fmtid="{D5CDD505-2E9C-101B-9397-08002B2CF9AE}" pid="5" name="MSIP_Label_7591ad2d-c74e-4bcc-a079-aa036b04f981_SetDate">
    <vt:lpwstr>2018-10-05T12:08:24.0318064Z</vt:lpwstr>
  </property>
  <property fmtid="{D5CDD505-2E9C-101B-9397-08002B2CF9AE}" pid="6" name="MSIP_Label_7591ad2d-c74e-4bcc-a079-aa036b04f981_Name">
    <vt:lpwstr>Others</vt:lpwstr>
  </property>
  <property fmtid="{D5CDD505-2E9C-101B-9397-08002B2CF9AE}" pid="7" name="MSIP_Label_7591ad2d-c74e-4bcc-a079-aa036b04f981_Application">
    <vt:lpwstr>Microsoft Azure Information Protection</vt:lpwstr>
  </property>
  <property fmtid="{D5CDD505-2E9C-101B-9397-08002B2CF9AE}" pid="8" name="MSIP_Label_7591ad2d-c74e-4bcc-a079-aa036b04f981_Extended_MSFT_Method">
    <vt:lpwstr>Manual</vt:lpwstr>
  </property>
  <property fmtid="{D5CDD505-2E9C-101B-9397-08002B2CF9AE}" pid="9" name="ContentTypeId">
    <vt:lpwstr>0x0101004EFCC98646A8AC40BCCA92EB7EDE9B6E</vt:lpwstr>
  </property>
  <property fmtid="{D5CDD505-2E9C-101B-9397-08002B2CF9AE}" pid="10" name="MSIP_Label_9b500289-1a9c-442f-923d-4f95209608d2_Enabled">
    <vt:lpwstr>true</vt:lpwstr>
  </property>
  <property fmtid="{D5CDD505-2E9C-101B-9397-08002B2CF9AE}" pid="11" name="MSIP_Label_9b500289-1a9c-442f-923d-4f95209608d2_SetDate">
    <vt:lpwstr>2022-04-26T06:55:06Z</vt:lpwstr>
  </property>
  <property fmtid="{D5CDD505-2E9C-101B-9397-08002B2CF9AE}" pid="12" name="MSIP_Label_9b500289-1a9c-442f-923d-4f95209608d2_Method">
    <vt:lpwstr>Privileged</vt:lpwstr>
  </property>
  <property fmtid="{D5CDD505-2E9C-101B-9397-08002B2CF9AE}" pid="13" name="MSIP_Label_9b500289-1a9c-442f-923d-4f95209608d2_Name">
    <vt:lpwstr>GCEP2 - Others</vt:lpwstr>
  </property>
  <property fmtid="{D5CDD505-2E9C-101B-9397-08002B2CF9AE}" pid="14" name="MSIP_Label_9b500289-1a9c-442f-923d-4f95209608d2_SiteId">
    <vt:lpwstr>90c56ca2-d892-45ce-810d-6cf368facdb3</vt:lpwstr>
  </property>
  <property fmtid="{D5CDD505-2E9C-101B-9397-08002B2CF9AE}" pid="15" name="MSIP_Label_9b500289-1a9c-442f-923d-4f95209608d2_ActionId">
    <vt:lpwstr>ebdd44cb-e7cc-41e1-95db-02e8e013f750</vt:lpwstr>
  </property>
  <property fmtid="{D5CDD505-2E9C-101B-9397-08002B2CF9AE}" pid="16" name="MSIP_Label_9b500289-1a9c-442f-923d-4f95209608d2_ContentBits">
    <vt:lpwstr>0</vt:lpwstr>
  </property>
</Properties>
</file>