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13"/>
  </p:notesMasterIdLst>
  <p:handoutMasterIdLst>
    <p:handoutMasterId r:id="rId14"/>
  </p:handoutMasterIdLst>
  <p:sldIdLst>
    <p:sldId id="257" r:id="rId5"/>
    <p:sldId id="279" r:id="rId6"/>
    <p:sldId id="280" r:id="rId7"/>
    <p:sldId id="434" r:id="rId8"/>
    <p:sldId id="259" r:id="rId9"/>
    <p:sldId id="260" r:id="rId10"/>
    <p:sldId id="274" r:id="rId11"/>
    <p:sldId id="269" r:id="rId12"/>
  </p:sldIdLst>
  <p:sldSz cx="9144000" cy="5143500" type="screen16x9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A64"/>
    <a:srgbClr val="445C63"/>
    <a:srgbClr val="324650"/>
    <a:srgbClr val="001F6B"/>
    <a:srgbClr val="28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13" autoAdjust="0"/>
    <p:restoredTop sz="94616" autoAdjust="0"/>
  </p:normalViewPr>
  <p:slideViewPr>
    <p:cSldViewPr snapToGrid="0" snapToObjects="1">
      <p:cViewPr varScale="1">
        <p:scale>
          <a:sx n="146" d="100"/>
          <a:sy n="146" d="100"/>
        </p:scale>
        <p:origin x="110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Veselý" userId="10a43eb4-76ec-4a9d-911a-d286c4e01928" providerId="ADAL" clId="{B0DC1EDD-7B91-4B9D-8EF8-C3BF2A1FFCFE}"/>
    <pc:docChg chg="custSel modSld">
      <pc:chgData name="Petr Veselý" userId="10a43eb4-76ec-4a9d-911a-d286c4e01928" providerId="ADAL" clId="{B0DC1EDD-7B91-4B9D-8EF8-C3BF2A1FFCFE}" dt="2026-06-01T10:41:41.143" v="3" actId="14100"/>
      <pc:docMkLst>
        <pc:docMk/>
      </pc:docMkLst>
      <pc:sldChg chg="addSp delSp modSp mod">
        <pc:chgData name="Petr Veselý" userId="10a43eb4-76ec-4a9d-911a-d286c4e01928" providerId="ADAL" clId="{B0DC1EDD-7B91-4B9D-8EF8-C3BF2A1FFCFE}" dt="2026-06-01T10:41:41.143" v="3" actId="14100"/>
        <pc:sldMkLst>
          <pc:docMk/>
          <pc:sldMk cId="1133945639" sldId="269"/>
        </pc:sldMkLst>
        <pc:picChg chg="add mod">
          <ac:chgData name="Petr Veselý" userId="10a43eb4-76ec-4a9d-911a-d286c4e01928" providerId="ADAL" clId="{B0DC1EDD-7B91-4B9D-8EF8-C3BF2A1FFCFE}" dt="2026-06-01T10:41:41.143" v="3" actId="14100"/>
          <ac:picMkLst>
            <pc:docMk/>
            <pc:sldMk cId="1133945639" sldId="269"/>
            <ac:picMk id="3" creationId="{6A7CA9D2-CF4C-799B-1634-B965D369D9E7}"/>
          </ac:picMkLst>
        </pc:picChg>
        <pc:picChg chg="del">
          <ac:chgData name="Petr Veselý" userId="10a43eb4-76ec-4a9d-911a-d286c4e01928" providerId="ADAL" clId="{B0DC1EDD-7B91-4B9D-8EF8-C3BF2A1FFCFE}" dt="2026-06-01T10:41:34.901" v="0" actId="478"/>
          <ac:picMkLst>
            <pc:docMk/>
            <pc:sldMk cId="1133945639" sldId="269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ED65-CCF4-A94A-AAFA-00944628EDA9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1758-0041-A941-AE28-3D5060F6E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664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C345E-3569-064C-A3D9-09646E30F550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C4D7-92BA-2242-9B23-78755872B9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023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//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3081867" y="832814"/>
            <a:ext cx="5933769" cy="3960000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2785154" cy="39600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405F7D18-64A5-4AEC-B263-4015DAA17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5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3657600" y="830319"/>
            <a:ext cx="5358036" cy="3960000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31613" y="830319"/>
            <a:ext cx="3333901" cy="3960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855319F-8F53-4BEB-B796-146C20BC2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C4879D-C2EC-4DE0-867D-2F037078E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763" y="120650"/>
            <a:ext cx="8880475" cy="44545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  <a:solidFill>
            <a:srgbClr val="465A64">
              <a:alpha val="15000"/>
            </a:srgbClr>
          </a:solidFill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  <a:solidFill>
            <a:srgbClr val="465A64">
              <a:alpha val="1500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33CD0-C36A-42DE-A6CF-461976BDD2A5}"/>
              </a:ext>
            </a:extLst>
          </p:cNvPr>
          <p:cNvSpPr/>
          <p:nvPr userDrawn="1"/>
        </p:nvSpPr>
        <p:spPr>
          <a:xfrm>
            <a:off x="127379" y="3789501"/>
            <a:ext cx="8918576" cy="1361295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fr-BE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827" y="3982698"/>
            <a:ext cx="2362808" cy="1111910"/>
          </a:xfrm>
          <a:prstGeom prst="rect">
            <a:avLst/>
          </a:prstGeom>
        </p:spPr>
      </p:pic>
      <p:sp>
        <p:nvSpPr>
          <p:cNvPr id="12" name="フリーフォーム 11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606CB-FFD2-4C2B-87F1-C552896834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2750" y="456718"/>
            <a:ext cx="8066617" cy="2058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04" y="249806"/>
            <a:ext cx="2488387" cy="1170431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F3877DF9-1FE4-49B1-931C-A61CA0DA2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2750" y="1756351"/>
            <a:ext cx="8066617" cy="2058988"/>
          </a:xfrm>
        </p:spPr>
        <p:txBody>
          <a:bodyPr/>
          <a:lstStyle>
            <a:lvl1pPr>
              <a:defRPr>
                <a:solidFill>
                  <a:srgbClr val="465A64"/>
                </a:solidFill>
              </a:defRPr>
            </a:lvl1pPr>
            <a:lvl2pPr>
              <a:defRPr>
                <a:solidFill>
                  <a:srgbClr val="465A64"/>
                </a:solidFill>
              </a:defRPr>
            </a:lvl2pPr>
            <a:lvl3pPr>
              <a:defRPr>
                <a:solidFill>
                  <a:srgbClr val="465A64"/>
                </a:solidFill>
              </a:defRPr>
            </a:lvl3pPr>
            <a:lvl4pPr>
              <a:defRPr>
                <a:solidFill>
                  <a:srgbClr val="465A64"/>
                </a:solidFill>
              </a:defRPr>
            </a:lvl4pPr>
            <a:lvl5pPr>
              <a:defRPr>
                <a:solidFill>
                  <a:srgbClr val="465A64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>
              <a:buClr>
                <a:srgbClr val="465A64"/>
              </a:buCl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buClr>
                <a:srgbClr val="465A64"/>
              </a:buClr>
              <a:defRPr sz="2000">
                <a:solidFill>
                  <a:srgbClr val="465A64"/>
                </a:solidFill>
                <a:latin typeface="+mn-lt"/>
              </a:defRPr>
            </a:lvl2pPr>
            <a:lvl3pPr marL="1200150" indent="-285750">
              <a:buClr>
                <a:srgbClr val="465A64"/>
              </a:buClr>
              <a:buFont typeface="Arial" panose="020B0604020202020204" pitchFamily="34" charset="0"/>
              <a:buChar char="-"/>
              <a:defRPr sz="1800">
                <a:solidFill>
                  <a:srgbClr val="465A64"/>
                </a:solidFill>
                <a:latin typeface="+mn-lt"/>
              </a:defRPr>
            </a:lvl3pPr>
            <a:lvl4pPr marL="1657350" indent="-285750">
              <a:buClr>
                <a:srgbClr val="465A64"/>
              </a:buClr>
              <a:buFont typeface="Arial" panose="020B0604020202020204" pitchFamily="34" charset="0"/>
              <a:buChar char="-"/>
              <a:defRPr sz="1600">
                <a:solidFill>
                  <a:srgbClr val="465A64"/>
                </a:solidFill>
                <a:latin typeface="+mn-lt"/>
              </a:defRPr>
            </a:lvl4pPr>
            <a:lvl5pPr marL="2114550" indent="-285750">
              <a:buClr>
                <a:srgbClr val="465A64"/>
              </a:buClr>
              <a:buFont typeface="Arial" panose="020B0604020202020204" pitchFamily="34" charset="0"/>
              <a:buChar char="-"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>
          <a:xfrm>
            <a:off x="8491905" y="4917912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8782242" y="6026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7550727" y="58496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52AFD01B-51CA-4FBF-BCFD-A5CD25761C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No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249" y="159107"/>
            <a:ext cx="1119226" cy="526694"/>
          </a:xfrm>
          <a:prstGeom prst="rect">
            <a:avLst/>
          </a:prstGeom>
        </p:spPr>
      </p:pic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493918" y="491690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D048C5E-E334-47E4-A205-91EA25D535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 marL="457200" indent="-457200">
              <a:buClr>
                <a:srgbClr val="465A64"/>
              </a:buClr>
              <a:buFont typeface="Arial" panose="020B0604020202020204" pitchFamily="34" charset="0"/>
              <a:buChar char="•"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914400" indent="-457200">
              <a:buClr>
                <a:srgbClr val="465A64"/>
              </a:buClr>
              <a:buFont typeface="Arial" panose="020B0604020202020204" pitchFamily="34" charset="0"/>
              <a:buChar char="•"/>
              <a:defRPr sz="2000">
                <a:solidFill>
                  <a:srgbClr val="465A64"/>
                </a:solidFill>
                <a:latin typeface="+mn-lt"/>
              </a:defRPr>
            </a:lvl2pPr>
            <a:lvl3pPr marL="12001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800">
                <a:solidFill>
                  <a:srgbClr val="465A64"/>
                </a:solidFill>
                <a:latin typeface="+mn-lt"/>
              </a:defRPr>
            </a:lvl3pPr>
            <a:lvl4pPr marL="16573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600">
                <a:solidFill>
                  <a:srgbClr val="465A64"/>
                </a:solidFill>
                <a:latin typeface="+mn-lt"/>
              </a:defRPr>
            </a:lvl4pPr>
            <a:lvl5pPr marL="21145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A664FCF-46C6-4C2F-9CC1-74833B1C2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  <p:cxnSp>
        <p:nvCxnSpPr>
          <p:cNvPr id="9" name="直線コネクタ 10">
            <a:extLst>
              <a:ext uri="{FF2B5EF4-FFF2-40B4-BE49-F238E27FC236}">
                <a16:creationId xmlns:a16="http://schemas.microsoft.com/office/drawing/2014/main" id="{10819A05-C0C4-47B9-8624-C02603C7D9FF}"/>
              </a:ext>
            </a:extLst>
          </p:cNvPr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4695636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97BFF33-1402-4718-A9FC-CD925F82C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w/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 userDrawn="1">
            <p:ph type="body" idx="1" hasCustomPrompt="1"/>
          </p:nvPr>
        </p:nvSpPr>
        <p:spPr>
          <a:xfrm>
            <a:off x="131612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131612" y="1325563"/>
            <a:ext cx="4320000" cy="3479909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 userDrawn="1">
            <p:ph type="sldNum" sz="quarter" idx="12"/>
          </p:nvPr>
        </p:nvSpPr>
        <p:spPr>
          <a:xfrm>
            <a:off x="8491906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 userDrawn="1">
            <p:ph type="body" idx="13" hasCustomPrompt="1"/>
          </p:nvPr>
        </p:nvSpPr>
        <p:spPr>
          <a:xfrm>
            <a:off x="4695636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4" hasCustomPrompt="1"/>
          </p:nvPr>
        </p:nvSpPr>
        <p:spPr>
          <a:xfrm>
            <a:off x="4695636" y="1325563"/>
            <a:ext cx="4320000" cy="3479909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84679237-565E-4CB2-AD42-2032FA6C9D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0651" y="177801"/>
            <a:ext cx="8640000" cy="5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0903" y="832814"/>
            <a:ext cx="88848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Format master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495221" y="4865027"/>
            <a:ext cx="520482" cy="176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32465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-3657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272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9" r:id="rId3"/>
    <p:sldLayoutId id="2147483676" r:id="rId4"/>
    <p:sldLayoutId id="2147483674" r:id="rId5"/>
    <p:sldLayoutId id="2147483670" r:id="rId6"/>
    <p:sldLayoutId id="2147483669" r:id="rId7"/>
    <p:sldLayoutId id="2147483671" r:id="rId8"/>
    <p:sldLayoutId id="2147483672" r:id="rId9"/>
    <p:sldLayoutId id="2147483678" r:id="rId10"/>
    <p:sldLayoutId id="214748367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kumimoji="1" sz="3600" b="1" i="0" kern="1200" baseline="0">
          <a:solidFill>
            <a:schemeClr val="bg1"/>
          </a:solidFill>
          <a:latin typeface="+mn-lt"/>
          <a:ea typeface="Meiryo UI" panose="020B0604030504040204" pitchFamily="50" charset="-128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0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8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6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12419-D5AE-4577-A0F4-A09E5A0FF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TECHNOWIZZ 2025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1310CA-B572-4F86-928C-BAC0F2DF8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635743"/>
            <a:ext cx="8386549" cy="486011"/>
          </a:xfrm>
        </p:spPr>
        <p:txBody>
          <a:bodyPr/>
          <a:lstStyle/>
          <a:p>
            <a:r>
              <a:rPr lang="cs-CZ" altLang="cs-CZ" dirty="0"/>
              <a:t>Zadání č. 5: </a:t>
            </a:r>
            <a:br>
              <a:rPr lang="cs-CZ" altLang="cs-CZ" dirty="0"/>
            </a:br>
            <a:r>
              <a:rPr lang="cs-CZ" altLang="cs-CZ" dirty="0"/>
              <a:t>Eliminace škrábů při robotickém odkládání skel na paletu</a:t>
            </a:r>
            <a:endParaRPr lang="en-US" alt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62" y="205227"/>
            <a:ext cx="1383322" cy="7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75AAD-FB87-B4E2-55ED-73EA7E787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FFE9B-8DCC-5B1A-25DC-32C8594FB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Na přípravě skel se po nařezání obroušení případně potištění skla dává toto sklo do mezioperační palety robotem. Jako separační materiál pro zamezení poškození skel je používán slabý bavlněný provázek (silnější nechceme)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8DD832-340F-07E8-B13B-4F6BA9E5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24759B-DE75-1813-47A6-9A7DD9AE03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BB4FEE-04D6-796B-2203-F035DED6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01" y="2227051"/>
            <a:ext cx="3596059" cy="256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9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75FB7-288A-6EE9-7CE5-4214E4760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CFFC8-9E85-8085-C38B-8ADE5A9A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472A19-4632-8F12-F28B-557B51E4D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Při této operaci mohou vznikat blízko hran a v rozích skel škráby z různých důvodů. </a:t>
            </a:r>
          </a:p>
          <a:p>
            <a:r>
              <a:rPr lang="cs-CZ" dirty="0"/>
              <a:t>- různé palety a sklon zadní desky</a:t>
            </a:r>
          </a:p>
          <a:p>
            <a:r>
              <a:rPr lang="cs-CZ" dirty="0"/>
              <a:t>- složitý tvar náchylný na sklon</a:t>
            </a:r>
          </a:p>
          <a:p>
            <a:r>
              <a:rPr lang="cs-CZ" dirty="0"/>
              <a:t>- postupná změna úhlu uložení skla v závislosti na množství skel v jedné pile (řadě skel)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B81690-6EE9-0E20-CF77-AD0C61D0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5FE8272-D291-D87D-66C9-46EB455FD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70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0281B-E9B8-3117-B36A-AEE0A68AF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5CF01-ACDE-7745-8B5C-CFC06518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957957-3B74-6FAF-4CF9-2BEE7526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526A599-D1E0-38AA-C6A2-522DF423B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Obdélník 8">
            <a:extLst>
              <a:ext uri="{FF2B5EF4-FFF2-40B4-BE49-F238E27FC236}">
                <a16:creationId xmlns:a16="http://schemas.microsoft.com/office/drawing/2014/main" id="{603D7EC8-1A24-394D-1D0E-5C3E7028E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01" y="808021"/>
            <a:ext cx="253793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rgbClr val="28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rgbClr val="28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28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8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8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1E6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350" b="1" dirty="0">
                <a:solidFill>
                  <a:srgbClr val="002060"/>
                </a:solidFill>
              </a:rPr>
              <a:t>WIP c</a:t>
            </a:r>
            <a:r>
              <a:rPr lang="cs-CZ" altLang="cs-CZ" sz="1350" b="1" dirty="0" err="1">
                <a:solidFill>
                  <a:srgbClr val="002060"/>
                </a:solidFill>
              </a:rPr>
              <a:t>ontainer</a:t>
            </a:r>
            <a:r>
              <a:rPr lang="cs-CZ" altLang="cs-CZ" sz="1350" b="1" dirty="0">
                <a:solidFill>
                  <a:srgbClr val="002060"/>
                </a:solidFill>
              </a:rPr>
              <a:t> </a:t>
            </a:r>
            <a:r>
              <a:rPr lang="cs-CZ" altLang="cs-CZ" sz="1350" b="1" dirty="0" err="1">
                <a:solidFill>
                  <a:srgbClr val="002060"/>
                </a:solidFill>
              </a:rPr>
              <a:t>specifications</a:t>
            </a:r>
            <a:endParaRPr lang="cs-CZ" altLang="cs-CZ" sz="1350" b="1" dirty="0">
              <a:solidFill>
                <a:srgbClr val="002060"/>
              </a:solidFill>
            </a:endParaRPr>
          </a:p>
        </p:txBody>
      </p:sp>
      <p:sp>
        <p:nvSpPr>
          <p:cNvPr id="10" name="Obdélník 1">
            <a:extLst>
              <a:ext uri="{FF2B5EF4-FFF2-40B4-BE49-F238E27FC236}">
                <a16:creationId xmlns:a16="http://schemas.microsoft.com/office/drawing/2014/main" id="{53D1CE48-1DAA-79D3-2909-1AD39779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310" y="851847"/>
            <a:ext cx="15180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350">
                <a:solidFill>
                  <a:srgbClr val="1F497D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Nákres palety</a:t>
            </a:r>
            <a:endParaRPr lang="cs-CZ" altLang="cs-CZ" sz="135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Obrázek 2">
            <a:extLst>
              <a:ext uri="{FF2B5EF4-FFF2-40B4-BE49-F238E27FC236}">
                <a16:creationId xmlns:a16="http://schemas.microsoft.com/office/drawing/2014/main" id="{C6C03DC0-1992-F3A7-00C6-1B872BDA9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63" y="1098307"/>
            <a:ext cx="5224463" cy="369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4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2400" dirty="0"/>
              <a:t>Zadání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Zástupný symbol pro obsah 2"/>
          <p:cNvSpPr>
            <a:spLocks noGrp="1"/>
          </p:cNvSpPr>
          <p:nvPr>
            <p:ph idx="4294967295"/>
          </p:nvPr>
        </p:nvSpPr>
        <p:spPr>
          <a:xfrm>
            <a:off x="345483" y="798458"/>
            <a:ext cx="8229600" cy="4032250"/>
          </a:xfrm>
          <a:prstGeom prst="rect">
            <a:avLst/>
          </a:prstGeom>
        </p:spPr>
        <p:txBody>
          <a:bodyPr/>
          <a:lstStyle/>
          <a:p>
            <a:r>
              <a:rPr lang="cs-CZ" sz="2000" dirty="0"/>
              <a:t>Navrhnout technické řešení pro aktuální stav s cílem: </a:t>
            </a:r>
          </a:p>
          <a:p>
            <a:pPr lvl="1"/>
            <a:r>
              <a:rPr lang="cs-CZ" sz="1600" i="1" dirty="0"/>
              <a:t>Eliminace škrábů způsobených manipulací robotem – kontaktem sklo-sklo</a:t>
            </a:r>
          </a:p>
          <a:p>
            <a:pPr lvl="1"/>
            <a:r>
              <a:rPr lang="cs-CZ" sz="1600" i="1" dirty="0"/>
              <a:t>Zachovat současný typ provázku jako separačního materiálu</a:t>
            </a:r>
          </a:p>
          <a:p>
            <a:pPr lvl="1"/>
            <a:r>
              <a:rPr lang="cs-CZ" sz="1600" i="1" dirty="0"/>
              <a:t>Technické řešení separace skel by nemělo produkovat další odpad (papír, plastové pásky, …)</a:t>
            </a:r>
          </a:p>
          <a:p>
            <a:pPr lvl="1"/>
            <a:r>
              <a:rPr lang="cs-CZ" sz="1600" i="1" dirty="0"/>
              <a:t>Řešení nesmí mít vliv na stávající CT (</a:t>
            </a:r>
            <a:r>
              <a:rPr lang="cs-CZ" sz="1600" i="1" dirty="0" err="1"/>
              <a:t>cycle</a:t>
            </a:r>
            <a:r>
              <a:rPr lang="cs-CZ" sz="1600" i="1" dirty="0"/>
              <a:t> </a:t>
            </a:r>
            <a:r>
              <a:rPr lang="cs-CZ" sz="1600" i="1" dirty="0" err="1"/>
              <a:t>time</a:t>
            </a:r>
            <a:r>
              <a:rPr lang="cs-CZ" sz="1600" i="1" dirty="0"/>
              <a:t>) linky</a:t>
            </a:r>
          </a:p>
          <a:p>
            <a:pPr lvl="1"/>
            <a:r>
              <a:rPr lang="cs-CZ" sz="1600" i="1" dirty="0"/>
              <a:t>Použití současných palet</a:t>
            </a:r>
          </a:p>
          <a:p>
            <a:pPr lvl="1"/>
            <a:endParaRPr lang="cs-CZ" sz="1600" i="1" dirty="0"/>
          </a:p>
          <a:p>
            <a:pPr marL="715963" lvl="1" indent="0">
              <a:buNone/>
            </a:pPr>
            <a:endParaRPr lang="cs-CZ" sz="1600" i="1" dirty="0"/>
          </a:p>
          <a:p>
            <a:endParaRPr lang="cs-CZ" sz="2000" dirty="0"/>
          </a:p>
          <a:p>
            <a:pPr marL="715963" lvl="1" indent="0">
              <a:buNone/>
            </a:pPr>
            <a:endParaRPr lang="cs-CZ" sz="16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538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2400" dirty="0"/>
              <a:t>Očekávaný přínos a řešení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obsah 2"/>
          <p:cNvSpPr>
            <a:spLocks noGrp="1"/>
          </p:cNvSpPr>
          <p:nvPr>
            <p:ph idx="4294967295"/>
          </p:nvPr>
        </p:nvSpPr>
        <p:spPr>
          <a:xfrm>
            <a:off x="420546" y="795337"/>
            <a:ext cx="8229600" cy="3988203"/>
          </a:xfrm>
          <a:prstGeom prst="rect">
            <a:avLst/>
          </a:prstGeom>
        </p:spPr>
        <p:txBody>
          <a:bodyPr/>
          <a:lstStyle/>
          <a:p>
            <a:r>
              <a:rPr lang="cs-CZ" sz="2000" dirty="0"/>
              <a:t>Eliminace škrábů na skle</a:t>
            </a:r>
          </a:p>
          <a:p>
            <a:r>
              <a:rPr lang="cs-CZ" sz="2000" dirty="0"/>
              <a:t>Řešení pomocí dodatečných prokladů mezi skly. </a:t>
            </a:r>
          </a:p>
          <a:p>
            <a:r>
              <a:rPr lang="cs-CZ" sz="2000" dirty="0"/>
              <a:t>Proklady jsou dočasného charakteru. Tedy jsou součástí nástroje robota nebo linky a po uložení skla do palety se tyto proklady odstraní</a:t>
            </a:r>
          </a:p>
          <a:p>
            <a:r>
              <a:rPr lang="cs-CZ" sz="2000" dirty="0"/>
              <a:t>Řešení bude jednoduché a flexibilní s minimálním časovým dopadem při změně modelu na lince a s ohledem na různé tvary vyráběných skel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2570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Kontakt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4294967295"/>
          </p:nvPr>
        </p:nvSpPr>
        <p:spPr>
          <a:xfrm>
            <a:off x="377107" y="955642"/>
            <a:ext cx="8229600" cy="19706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AGC Automotive Czech a.s.</a:t>
            </a:r>
          </a:p>
          <a:p>
            <a:r>
              <a:rPr lang="cs-CZ" sz="2000" dirty="0"/>
              <a:t>Tomáš Pekárek</a:t>
            </a:r>
          </a:p>
          <a:p>
            <a:r>
              <a:rPr lang="cs-CZ" sz="2000" dirty="0" err="1"/>
              <a:t>Process</a:t>
            </a:r>
            <a:r>
              <a:rPr lang="cs-CZ" sz="2000" dirty="0"/>
              <a:t> </a:t>
            </a:r>
            <a:r>
              <a:rPr lang="cs-CZ" sz="2000" dirty="0" err="1"/>
              <a:t>engineer</a:t>
            </a:r>
            <a:r>
              <a:rPr lang="cs-CZ" sz="2000" dirty="0"/>
              <a:t> </a:t>
            </a:r>
            <a:r>
              <a:rPr lang="cs-CZ" sz="2000" dirty="0" err="1"/>
              <a:t>Rx</a:t>
            </a:r>
            <a:endParaRPr lang="cs-CZ" sz="2000" dirty="0"/>
          </a:p>
          <a:p>
            <a:r>
              <a:rPr lang="cs-CZ" sz="2000" dirty="0"/>
              <a:t>602 414 502</a:t>
            </a:r>
          </a:p>
          <a:p>
            <a:r>
              <a:rPr lang="cs-CZ" sz="2000" dirty="0"/>
              <a:t>Tomas.pekarek@agc.com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988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462" y="1454907"/>
            <a:ext cx="6183498" cy="33929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A7CA9D2-CF4C-799B-1634-B965D369D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546" y="168575"/>
            <a:ext cx="4136287" cy="12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5639"/>
      </p:ext>
    </p:extLst>
  </p:cSld>
  <p:clrMapOvr>
    <a:masterClrMapping/>
  </p:clrMapOvr>
</p:sld>
</file>

<file path=ppt/theme/theme1.xml><?xml version="1.0" encoding="utf-8"?>
<a:theme xmlns:a="http://schemas.openxmlformats.org/drawingml/2006/main" name="1_agc_powerpoint_template_screen(16-9)">
  <a:themeElements>
    <a:clrScheme name="AGC">
      <a:dk1>
        <a:srgbClr val="465A64"/>
      </a:dk1>
      <a:lt1>
        <a:srgbClr val="FFFFFF"/>
      </a:lt1>
      <a:dk2>
        <a:srgbClr val="465A64"/>
      </a:dk2>
      <a:lt2>
        <a:srgbClr val="D0DBE1"/>
      </a:lt2>
      <a:accent1>
        <a:srgbClr val="001F6C"/>
      </a:accent1>
      <a:accent2>
        <a:srgbClr val="E30046"/>
      </a:accent2>
      <a:accent3>
        <a:srgbClr val="49649B"/>
      </a:accent3>
      <a:accent4>
        <a:srgbClr val="43695B"/>
      </a:accent4>
      <a:accent5>
        <a:srgbClr val="1F006B"/>
      </a:accent5>
      <a:accent6>
        <a:srgbClr val="5B61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2" id="{5BAB60DC-5861-7644-8657-E0FB4990618F}" vid="{4C51C296-E95B-704D-9A14-EA5D62161D54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FCC98646A8AC40BCCA92EB7EDE9B6E" ma:contentTypeVersion="5" ma:contentTypeDescription="Create a new document." ma:contentTypeScope="" ma:versionID="22a2ac0aea38254c8ecebfc0f74458d9">
  <xsd:schema xmlns:xsd="http://www.w3.org/2001/XMLSchema" xmlns:xs="http://www.w3.org/2001/XMLSchema" xmlns:p="http://schemas.microsoft.com/office/2006/metadata/properties" xmlns:ns2="c02ed812-c639-44a7-8c81-a5136fb54e21" xmlns:ns3="e95a4aa4-38b8-4574-9eb5-1d83c39416d9" targetNamespace="http://schemas.microsoft.com/office/2006/metadata/properties" ma:root="true" ma:fieldsID="3f82827c6ed543fbcd612d5eb01caec2" ns2:_="" ns3:_="">
    <xsd:import namespace="c02ed812-c639-44a7-8c81-a5136fb54e21"/>
    <xsd:import namespace="e95a4aa4-38b8-4574-9eb5-1d83c39416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emplate_x0020_typ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ed812-c639-44a7-8c81-a5136fb54e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emplate_x0020_type" ma:index="10" nillable="true" ma:displayName="template type" ma:format="Dropdown" ma:internalName="template_x0020_type">
      <xsd:simpleType>
        <xsd:restriction base="dms:Choice">
          <xsd:enumeration value="badge meetings (word)"/>
          <xsd:enumeration value="letterhead  (word)"/>
          <xsd:enumeration value="presentation (powerpoint)"/>
          <xsd:enumeration value="press release (word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a4aa4-38b8-4574-9eb5-1d83c39416d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_x0020_type xmlns="c02ed812-c639-44a7-8c81-a5136fb54e21">presentation (powerpoint)</template_x0020_type>
    <SharedWithUsers xmlns="e95a4aa4-38b8-4574-9eb5-1d83c39416d9">
      <UserInfo>
        <DisplayName>Marcaille Emilie</DisplayName>
        <AccountId>4072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A13FBA8-8DF5-49AF-999C-65527C43B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B29E6E-1405-4E05-8B9E-C265133CA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ed812-c639-44a7-8c81-a5136fb54e21"/>
    <ds:schemaRef ds:uri="e95a4aa4-38b8-4574-9eb5-1d83c39416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1D6FA7-27D9-4084-A73E-5E28EFB54A6D}">
  <ds:schemaRefs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95a4aa4-38b8-4574-9eb5-1d83c39416d9"/>
    <ds:schemaRef ds:uri="http://purl.org/dc/elements/1.1/"/>
    <ds:schemaRef ds:uri="http://schemas.microsoft.com/office/2006/documentManagement/types"/>
    <ds:schemaRef ds:uri="c02ed812-c639-44a7-8c81-a5136fb54e2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AGC_PPT_16-9_En_v01</Template>
  <TotalTime>2</TotalTime>
  <Words>254</Words>
  <Application>Microsoft Office PowerPoint</Application>
  <PresentationFormat>Předvádění na obrazovce (16:9)</PresentationFormat>
  <Paragraphs>42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MS Mincho</vt:lpstr>
      <vt:lpstr>Arial</vt:lpstr>
      <vt:lpstr>Calibri</vt:lpstr>
      <vt:lpstr>1_agc_powerpoint_template_screen(16-9)</vt:lpstr>
      <vt:lpstr>TECHNOWIZZ 2025</vt:lpstr>
      <vt:lpstr>Aktuální stav</vt:lpstr>
      <vt:lpstr>Aktuální stav</vt:lpstr>
      <vt:lpstr>Aktuální stav</vt:lpstr>
      <vt:lpstr>Zadání</vt:lpstr>
      <vt:lpstr>Očekávaný přínos a řešení</vt:lpstr>
      <vt:lpstr>Kontakt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Verstraete</dc:creator>
  <cp:lastModifiedBy>Petr Veselý</cp:lastModifiedBy>
  <cp:revision>56</cp:revision>
  <dcterms:created xsi:type="dcterms:W3CDTF">2018-07-11T07:57:49Z</dcterms:created>
  <dcterms:modified xsi:type="dcterms:W3CDTF">2026-06-01T10:41:45Z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591ad2d-c74e-4bcc-a079-aa036b04f981_Enabled">
    <vt:lpwstr>True</vt:lpwstr>
  </property>
  <property fmtid="{D5CDD505-2E9C-101B-9397-08002B2CF9AE}" pid="3" name="MSIP_Label_7591ad2d-c74e-4bcc-a079-aa036b04f981_SiteId">
    <vt:lpwstr>faa6053b-36c4-4c36-af04-796200c185bf</vt:lpwstr>
  </property>
  <property fmtid="{D5CDD505-2E9C-101B-9397-08002B2CF9AE}" pid="4" name="MSIP_Label_7591ad2d-c74e-4bcc-a079-aa036b04f981_Owner">
    <vt:lpwstr>Anne-Mie.VanPoelvoorde@eu.agc.com</vt:lpwstr>
  </property>
  <property fmtid="{D5CDD505-2E9C-101B-9397-08002B2CF9AE}" pid="5" name="MSIP_Label_7591ad2d-c74e-4bcc-a079-aa036b04f981_SetDate">
    <vt:lpwstr>2018-10-05T12:08:24.0318064Z</vt:lpwstr>
  </property>
  <property fmtid="{D5CDD505-2E9C-101B-9397-08002B2CF9AE}" pid="6" name="MSIP_Label_7591ad2d-c74e-4bcc-a079-aa036b04f981_Name">
    <vt:lpwstr>Others</vt:lpwstr>
  </property>
  <property fmtid="{D5CDD505-2E9C-101B-9397-08002B2CF9AE}" pid="7" name="MSIP_Label_7591ad2d-c74e-4bcc-a079-aa036b04f981_Application">
    <vt:lpwstr>Microsoft Azure Information Protection</vt:lpwstr>
  </property>
  <property fmtid="{D5CDD505-2E9C-101B-9397-08002B2CF9AE}" pid="8" name="MSIP_Label_7591ad2d-c74e-4bcc-a079-aa036b04f981_Extended_MSFT_Method">
    <vt:lpwstr>Manual</vt:lpwstr>
  </property>
  <property fmtid="{D5CDD505-2E9C-101B-9397-08002B2CF9AE}" pid="9" name="ContentTypeId">
    <vt:lpwstr>0x0101004EFCC98646A8AC40BCCA92EB7EDE9B6E</vt:lpwstr>
  </property>
  <property fmtid="{D5CDD505-2E9C-101B-9397-08002B2CF9AE}" pid="10" name="MSIP_Label_9b500289-1a9c-442f-923d-4f95209608d2_Enabled">
    <vt:lpwstr>true</vt:lpwstr>
  </property>
  <property fmtid="{D5CDD505-2E9C-101B-9397-08002B2CF9AE}" pid="11" name="MSIP_Label_9b500289-1a9c-442f-923d-4f95209608d2_SetDate">
    <vt:lpwstr>2022-04-26T06:55:06Z</vt:lpwstr>
  </property>
  <property fmtid="{D5CDD505-2E9C-101B-9397-08002B2CF9AE}" pid="12" name="MSIP_Label_9b500289-1a9c-442f-923d-4f95209608d2_Method">
    <vt:lpwstr>Privileged</vt:lpwstr>
  </property>
  <property fmtid="{D5CDD505-2E9C-101B-9397-08002B2CF9AE}" pid="13" name="MSIP_Label_9b500289-1a9c-442f-923d-4f95209608d2_Name">
    <vt:lpwstr>GCEP2 - Others</vt:lpwstr>
  </property>
  <property fmtid="{D5CDD505-2E9C-101B-9397-08002B2CF9AE}" pid="14" name="MSIP_Label_9b500289-1a9c-442f-923d-4f95209608d2_SiteId">
    <vt:lpwstr>90c56ca2-d892-45ce-810d-6cf368facdb3</vt:lpwstr>
  </property>
  <property fmtid="{D5CDD505-2E9C-101B-9397-08002B2CF9AE}" pid="15" name="MSIP_Label_9b500289-1a9c-442f-923d-4f95209608d2_ActionId">
    <vt:lpwstr>ebdd44cb-e7cc-41e1-95db-02e8e013f750</vt:lpwstr>
  </property>
  <property fmtid="{D5CDD505-2E9C-101B-9397-08002B2CF9AE}" pid="16" name="MSIP_Label_9b500289-1a9c-442f-923d-4f95209608d2_ContentBits">
    <vt:lpwstr>0</vt:lpwstr>
  </property>
</Properties>
</file>