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6"/>
  </p:notesMasterIdLst>
  <p:sldIdLst>
    <p:sldId id="257" r:id="rId3"/>
    <p:sldId id="303" r:id="rId4"/>
    <p:sldId id="312" r:id="rId5"/>
    <p:sldId id="302" r:id="rId6"/>
    <p:sldId id="314" r:id="rId7"/>
    <p:sldId id="310" r:id="rId8"/>
    <p:sldId id="284" r:id="rId9"/>
    <p:sldId id="280" r:id="rId10"/>
    <p:sldId id="308" r:id="rId11"/>
    <p:sldId id="282" r:id="rId12"/>
    <p:sldId id="287" r:id="rId13"/>
    <p:sldId id="309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77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Veselý" userId="10a43eb4-76ec-4a9d-911a-d286c4e01928" providerId="ADAL" clId="{B0DC1EDD-7B91-4B9D-8EF8-C3BF2A1FFCFE}"/>
    <pc:docChg chg="custSel modSld">
      <pc:chgData name="Petr Veselý" userId="10a43eb4-76ec-4a9d-911a-d286c4e01928" providerId="ADAL" clId="{B0DC1EDD-7B91-4B9D-8EF8-C3BF2A1FFCFE}" dt="2026-06-01T10:41:13.750" v="3" actId="14100"/>
      <pc:docMkLst>
        <pc:docMk/>
      </pc:docMkLst>
      <pc:sldChg chg="addSp delSp modSp mod">
        <pc:chgData name="Petr Veselý" userId="10a43eb4-76ec-4a9d-911a-d286c4e01928" providerId="ADAL" clId="{B0DC1EDD-7B91-4B9D-8EF8-C3BF2A1FFCFE}" dt="2026-06-01T10:41:13.750" v="3" actId="14100"/>
        <pc:sldMkLst>
          <pc:docMk/>
          <pc:sldMk cId="1133945639" sldId="269"/>
        </pc:sldMkLst>
        <pc:picChg chg="add mod">
          <ac:chgData name="Petr Veselý" userId="10a43eb4-76ec-4a9d-911a-d286c4e01928" providerId="ADAL" clId="{B0DC1EDD-7B91-4B9D-8EF8-C3BF2A1FFCFE}" dt="2026-06-01T10:41:13.750" v="3" actId="14100"/>
          <ac:picMkLst>
            <pc:docMk/>
            <pc:sldMk cId="1133945639" sldId="269"/>
            <ac:picMk id="3" creationId="{48FB3245-0E8D-DB3E-EF25-80127BA40750}"/>
          </ac:picMkLst>
        </pc:picChg>
        <pc:picChg chg="del">
          <ac:chgData name="Petr Veselý" userId="10a43eb4-76ec-4a9d-911a-d286c4e01928" providerId="ADAL" clId="{B0DC1EDD-7B91-4B9D-8EF8-C3BF2A1FFCFE}" dt="2026-06-01T10:41:07.676" v="1" actId="478"/>
          <ac:picMkLst>
            <pc:docMk/>
            <pc:sldMk cId="1133945639" sldId="269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EEA07-DA83-4F8F-8689-E79BE28A7177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1489-452D-4A46-8F35-C3EC7D6121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32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10546-4A80-6D98-B2E4-0F866AB73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E0A9F5-D91B-0675-322B-A5FE8009E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863194-B5C1-79B6-040A-810B7C4A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F86C59-2E34-11D9-2E86-EBD7EB6F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FF36CD-9E95-447C-1650-D805679B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01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F299F-5818-869C-CA20-FF32DF2E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6831EF-44D8-7EEF-03D8-3D3D7087D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005EA7-DA7F-6AE4-2FAF-D00F4592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0A8650-FBED-1DF0-37C7-92491890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FD7A0A-4F04-A88D-CF97-797B9301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29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E329BC5-BE47-EC2D-52E1-BC9637E1E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F4CAAD-330D-B23B-CFA4-83DCA9734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93CB30-CD68-D26D-6658-46A30002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75F5DA-51EE-E161-3F41-CD4319A5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146355-EFF5-41EF-666C-F6668F40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5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06" y="333075"/>
            <a:ext cx="3317849" cy="1560575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F3877DF9-1FE4-49B1-931C-A61CA0DA2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0334" y="2341802"/>
            <a:ext cx="10755489" cy="2745317"/>
          </a:xfrm>
        </p:spPr>
        <p:txBody>
          <a:bodyPr/>
          <a:lstStyle>
            <a:lvl1pPr>
              <a:defRPr>
                <a:solidFill>
                  <a:srgbClr val="465A64"/>
                </a:solidFill>
              </a:defRPr>
            </a:lvl1pPr>
            <a:lvl2pPr>
              <a:defRPr>
                <a:solidFill>
                  <a:srgbClr val="465A64"/>
                </a:solidFill>
              </a:defRPr>
            </a:lvl2pPr>
            <a:lvl3pPr>
              <a:defRPr>
                <a:solidFill>
                  <a:srgbClr val="465A64"/>
                </a:solidFill>
              </a:defRPr>
            </a:lvl3pPr>
            <a:lvl4pPr>
              <a:defRPr>
                <a:solidFill>
                  <a:srgbClr val="465A64"/>
                </a:solidFill>
              </a:defRPr>
            </a:lvl4pPr>
            <a:lvl5pPr>
              <a:defRPr>
                <a:solidFill>
                  <a:srgbClr val="465A64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84815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/>
          <p:cNvSpPr/>
          <p:nvPr userDrawn="1"/>
        </p:nvSpPr>
        <p:spPr>
          <a:xfrm>
            <a:off x="175485" y="160555"/>
            <a:ext cx="11845364" cy="5940612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/>
          </a:xfrm>
        </p:spPr>
        <p:txBody>
          <a:bodyPr>
            <a:normAutofit/>
          </a:bodyPr>
          <a:lstStyle>
            <a:lvl1pPr>
              <a:defRPr sz="5333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9601" y="3514325"/>
            <a:ext cx="8800713" cy="64801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749" y="6089566"/>
            <a:ext cx="4775200" cy="5271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20" y="1660305"/>
            <a:ext cx="1489131" cy="14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77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/>
          <p:cNvSpPr/>
          <p:nvPr userDrawn="1"/>
        </p:nvSpPr>
        <p:spPr>
          <a:xfrm>
            <a:off x="175485" y="160555"/>
            <a:ext cx="11845364" cy="5940612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/>
          </a:xfrm>
        </p:spPr>
        <p:txBody>
          <a:bodyPr>
            <a:normAutofit/>
          </a:bodyPr>
          <a:lstStyle>
            <a:lvl1pPr>
              <a:defRPr sz="5333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9601" y="3514325"/>
            <a:ext cx="8800713" cy="64801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749" y="6089566"/>
            <a:ext cx="4775200" cy="5271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20" y="1660305"/>
            <a:ext cx="1489131" cy="14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55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/>
          <p:nvPr userDrawn="1"/>
        </p:nvSpPr>
        <p:spPr>
          <a:xfrm>
            <a:off x="175485" y="160555"/>
            <a:ext cx="11845364" cy="5940612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749" y="6089566"/>
            <a:ext cx="4775200" cy="527181"/>
          </a:xfrm>
          <a:prstGeom prst="rect">
            <a:avLst/>
          </a:prstGeom>
        </p:spPr>
      </p:pic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20" y="1660305"/>
            <a:ext cx="1489131" cy="1489131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/>
          </a:xfrm>
        </p:spPr>
        <p:txBody>
          <a:bodyPr>
            <a:normAutofit/>
          </a:bodyPr>
          <a:lstStyle>
            <a:lvl1pPr>
              <a:defRPr sz="5333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9601" y="3514325"/>
            <a:ext cx="8800713" cy="64801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59115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C4879D-C2EC-4DE0-867D-2F037078E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685" y="160867"/>
            <a:ext cx="11840633" cy="593936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20" y="1660305"/>
            <a:ext cx="1489131" cy="1489131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/>
          </a:xfrm>
          <a:solidFill>
            <a:srgbClr val="465A64">
              <a:alpha val="15000"/>
            </a:srgbClr>
          </a:solidFill>
        </p:spPr>
        <p:txBody>
          <a:bodyPr>
            <a:normAutofit/>
          </a:bodyPr>
          <a:lstStyle>
            <a:lvl1pPr>
              <a:defRPr sz="5333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9601" y="3514325"/>
            <a:ext cx="8800713" cy="648015"/>
          </a:xfrm>
          <a:solidFill>
            <a:srgbClr val="465A64">
              <a:alpha val="1500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33CD0-C36A-42DE-A6CF-461976BDD2A5}"/>
              </a:ext>
            </a:extLst>
          </p:cNvPr>
          <p:cNvSpPr/>
          <p:nvPr userDrawn="1"/>
        </p:nvSpPr>
        <p:spPr>
          <a:xfrm>
            <a:off x="169838" y="5052669"/>
            <a:ext cx="11891435" cy="1815060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fr-BE" sz="2400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749" y="6089566"/>
            <a:ext cx="4775200" cy="52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51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436" y="5310264"/>
            <a:ext cx="3150411" cy="1482547"/>
          </a:xfrm>
          <a:prstGeom prst="rect">
            <a:avLst/>
          </a:prstGeom>
        </p:spPr>
      </p:pic>
      <p:sp>
        <p:nvSpPr>
          <p:cNvPr id="12" name="フリーフォーム 11"/>
          <p:cNvSpPr/>
          <p:nvPr userDrawn="1"/>
        </p:nvSpPr>
        <p:spPr>
          <a:xfrm>
            <a:off x="175485" y="160555"/>
            <a:ext cx="11845364" cy="5940612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606CB-FFD2-4C2B-87F1-C552896834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0334" y="608958"/>
            <a:ext cx="10755489" cy="274531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1743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06" y="333075"/>
            <a:ext cx="3317849" cy="1560575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F3877DF9-1FE4-49B1-931C-A61CA0DA2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0334" y="2341802"/>
            <a:ext cx="10755489" cy="2745317"/>
          </a:xfrm>
        </p:spPr>
        <p:txBody>
          <a:bodyPr/>
          <a:lstStyle>
            <a:lvl1pPr>
              <a:defRPr>
                <a:solidFill>
                  <a:srgbClr val="465A64"/>
                </a:solidFill>
              </a:defRPr>
            </a:lvl1pPr>
            <a:lvl2pPr>
              <a:defRPr>
                <a:solidFill>
                  <a:srgbClr val="465A64"/>
                </a:solidFill>
              </a:defRPr>
            </a:lvl2pPr>
            <a:lvl3pPr>
              <a:defRPr>
                <a:solidFill>
                  <a:srgbClr val="465A64"/>
                </a:solidFill>
              </a:defRPr>
            </a:lvl3pPr>
            <a:lvl4pPr>
              <a:defRPr>
                <a:solidFill>
                  <a:srgbClr val="465A64"/>
                </a:solidFill>
              </a:defRPr>
            </a:lvl4pPr>
            <a:lvl5pPr>
              <a:defRPr>
                <a:solidFill>
                  <a:srgbClr val="465A64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00568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172800" y="1110421"/>
            <a:ext cx="11846400" cy="5280000"/>
          </a:xfrm>
        </p:spPr>
        <p:txBody>
          <a:bodyPr>
            <a:normAutofit/>
          </a:bodyPr>
          <a:lstStyle>
            <a:lvl1pPr>
              <a:buClr>
                <a:srgbClr val="465A64"/>
              </a:buClr>
              <a:defRPr sz="3200" baseline="0">
                <a:solidFill>
                  <a:srgbClr val="465A64"/>
                </a:solidFill>
                <a:latin typeface="+mn-lt"/>
              </a:defRPr>
            </a:lvl1pPr>
            <a:lvl2pPr>
              <a:buClr>
                <a:srgbClr val="465A64"/>
              </a:buClr>
              <a:defRPr sz="2667">
                <a:solidFill>
                  <a:srgbClr val="465A64"/>
                </a:solidFill>
                <a:latin typeface="+mn-lt"/>
              </a:defRPr>
            </a:lvl2pPr>
            <a:lvl3pPr marL="1600160" indent="-380990">
              <a:buClr>
                <a:srgbClr val="465A64"/>
              </a:buClr>
              <a:buFont typeface="Arial" panose="020B0604020202020204" pitchFamily="34" charset="0"/>
              <a:buChar char="-"/>
              <a:defRPr sz="2400">
                <a:solidFill>
                  <a:srgbClr val="465A64"/>
                </a:solidFill>
                <a:latin typeface="+mn-lt"/>
              </a:defRPr>
            </a:lvl3pPr>
            <a:lvl4pPr marL="2209745" indent="-380990">
              <a:buClr>
                <a:srgbClr val="465A64"/>
              </a:buClr>
              <a:buFont typeface="Arial" panose="020B0604020202020204" pitchFamily="34" charset="0"/>
              <a:buChar char="-"/>
              <a:defRPr sz="2133">
                <a:solidFill>
                  <a:srgbClr val="465A64"/>
                </a:solidFill>
                <a:latin typeface="+mn-lt"/>
              </a:defRPr>
            </a:lvl4pPr>
            <a:lvl5pPr marL="2819330" indent="-380990">
              <a:buClr>
                <a:srgbClr val="465A64"/>
              </a:buClr>
              <a:buFont typeface="Arial" panose="020B0604020202020204" pitchFamily="34" charset="0"/>
              <a:buChar char="-"/>
              <a:defRPr sz="1867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>
          <a:xfrm>
            <a:off x="11322540" y="6557216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1709657" y="80356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10067637" y="779959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2400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52AFD01B-51CA-4FBF-BCFD-A5CD25761C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801" y="6544693"/>
            <a:ext cx="2631017" cy="305505"/>
          </a:xfrm>
        </p:spPr>
        <p:txBody>
          <a:bodyPr anchor="ctr">
            <a:noAutofit/>
          </a:bodyPr>
          <a:lstStyle>
            <a:lvl1pPr marL="0" indent="0" algn="l">
              <a:buNone/>
              <a:defRPr sz="1333">
                <a:solidFill>
                  <a:srgbClr val="465A64"/>
                </a:solidFill>
              </a:defRPr>
            </a:lvl1pPr>
            <a:lvl2pPr algn="ctr">
              <a:defRPr sz="1333">
                <a:solidFill>
                  <a:srgbClr val="324650"/>
                </a:solidFill>
              </a:defRPr>
            </a:lvl2pPr>
            <a:lvl3pPr algn="ctr">
              <a:defRPr sz="1333">
                <a:solidFill>
                  <a:srgbClr val="324650"/>
                </a:solidFill>
              </a:defRPr>
            </a:lvl3pPr>
            <a:lvl4pPr algn="ctr">
              <a:defRPr sz="1333">
                <a:solidFill>
                  <a:srgbClr val="324650"/>
                </a:solidFill>
              </a:defRPr>
            </a:lvl4pPr>
            <a:lvl5pPr algn="ctr">
              <a:defRPr sz="1333">
                <a:solidFill>
                  <a:srgbClr val="324650"/>
                </a:solidFill>
              </a:defRPr>
            </a:lvl5pPr>
          </a:lstStyle>
          <a:p>
            <a:endParaRPr lang="fr-BE" sz="1333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7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41BCB-7160-C6A0-E21A-6D9991D9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2537D8-320B-12D8-8897-7F395FF27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69579-7F54-D1B4-A3AC-4711CFB8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96BF3D-ABE9-FDF3-DC52-3BD5886D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1BA0A2-30BC-CA51-8E78-5AA4DAE1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995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No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999" y="212143"/>
            <a:ext cx="1492301" cy="702259"/>
          </a:xfrm>
          <a:prstGeom prst="rect">
            <a:avLst/>
          </a:prstGeom>
        </p:spPr>
      </p:pic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325224" y="6555876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D048C5E-E334-47E4-A205-91EA25D535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2800" y="1110421"/>
            <a:ext cx="11846400" cy="5280000"/>
          </a:xfrm>
        </p:spPr>
        <p:txBody>
          <a:bodyPr>
            <a:normAutofit/>
          </a:bodyPr>
          <a:lstStyle>
            <a:lvl1pPr marL="609585" indent="-609585">
              <a:buClr>
                <a:srgbClr val="465A64"/>
              </a:buClr>
              <a:buFont typeface="Arial" panose="020B0604020202020204" pitchFamily="34" charset="0"/>
              <a:buChar char="•"/>
              <a:defRPr sz="3200" baseline="0">
                <a:solidFill>
                  <a:srgbClr val="465A64"/>
                </a:solidFill>
                <a:latin typeface="+mn-lt"/>
              </a:defRPr>
            </a:lvl1pPr>
            <a:lvl2pPr marL="1219170" indent="-609585">
              <a:buClr>
                <a:srgbClr val="465A64"/>
              </a:buClr>
              <a:buFont typeface="Arial" panose="020B0604020202020204" pitchFamily="34" charset="0"/>
              <a:buChar char="•"/>
              <a:defRPr sz="2667">
                <a:solidFill>
                  <a:srgbClr val="465A64"/>
                </a:solidFill>
                <a:latin typeface="+mn-lt"/>
              </a:defRPr>
            </a:lvl2pPr>
            <a:lvl3pPr marL="1600160" indent="-380990">
              <a:buClr>
                <a:srgbClr val="465A64"/>
              </a:buClr>
              <a:buFont typeface="Arial" panose="020B0604020202020204" pitchFamily="34" charset="0"/>
              <a:buChar char="•"/>
              <a:defRPr sz="2400">
                <a:solidFill>
                  <a:srgbClr val="465A64"/>
                </a:solidFill>
                <a:latin typeface="+mn-lt"/>
              </a:defRPr>
            </a:lvl3pPr>
            <a:lvl4pPr marL="2209745" indent="-380990">
              <a:buClr>
                <a:srgbClr val="465A64"/>
              </a:buClr>
              <a:buFont typeface="Arial" panose="020B0604020202020204" pitchFamily="34" charset="0"/>
              <a:buChar char="•"/>
              <a:defRPr sz="2133">
                <a:solidFill>
                  <a:srgbClr val="465A64"/>
                </a:solidFill>
                <a:latin typeface="+mn-lt"/>
              </a:defRPr>
            </a:lvl4pPr>
            <a:lvl5pPr marL="2819330" indent="-380990">
              <a:buClr>
                <a:srgbClr val="465A64"/>
              </a:buClr>
              <a:buFont typeface="Arial" panose="020B0604020202020204" pitchFamily="34" charset="0"/>
              <a:buChar char="•"/>
              <a:defRPr sz="1867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A664FCF-46C6-4C2F-9CC1-74833B1C2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801" y="6544693"/>
            <a:ext cx="2631017" cy="305505"/>
          </a:xfrm>
        </p:spPr>
        <p:txBody>
          <a:bodyPr anchor="ctr">
            <a:noAutofit/>
          </a:bodyPr>
          <a:lstStyle>
            <a:lvl1pPr marL="0" indent="0" algn="l">
              <a:buNone/>
              <a:defRPr sz="1333">
                <a:solidFill>
                  <a:srgbClr val="465A64"/>
                </a:solidFill>
              </a:defRPr>
            </a:lvl1pPr>
            <a:lvl2pPr algn="ctr">
              <a:defRPr sz="1333">
                <a:solidFill>
                  <a:srgbClr val="324650"/>
                </a:solidFill>
              </a:defRPr>
            </a:lvl2pPr>
            <a:lvl3pPr algn="ctr">
              <a:defRPr sz="1333">
                <a:solidFill>
                  <a:srgbClr val="324650"/>
                </a:solidFill>
              </a:defRPr>
            </a:lvl3pPr>
            <a:lvl4pPr algn="ctr">
              <a:defRPr sz="1333">
                <a:solidFill>
                  <a:srgbClr val="324650"/>
                </a:solidFill>
              </a:defRPr>
            </a:lvl4pPr>
            <a:lvl5pPr algn="ctr">
              <a:defRPr sz="1333">
                <a:solidFill>
                  <a:srgbClr val="324650"/>
                </a:solidFill>
              </a:defRPr>
            </a:lvl5pPr>
          </a:lstStyle>
          <a:p>
            <a:endParaRPr lang="fr-BE" sz="1333" dirty="0">
              <a:solidFill>
                <a:srgbClr val="445C63"/>
              </a:solidFill>
            </a:endParaRPr>
          </a:p>
        </p:txBody>
      </p:sp>
      <p:cxnSp>
        <p:nvCxnSpPr>
          <p:cNvPr id="9" name="直線コネクタ 10">
            <a:extLst>
              <a:ext uri="{FF2B5EF4-FFF2-40B4-BE49-F238E27FC236}">
                <a16:creationId xmlns:a16="http://schemas.microsoft.com/office/drawing/2014/main" id="{10819A05-C0C4-47B9-8624-C02603C7D9FF}"/>
              </a:ext>
            </a:extLst>
          </p:cNvPr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24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6260848" y="1110419"/>
            <a:ext cx="5760000" cy="5280000"/>
          </a:xfrm>
        </p:spPr>
        <p:txBody>
          <a:bodyPr/>
          <a:lstStyle>
            <a:lvl1pPr>
              <a:defRPr sz="3200" baseline="0">
                <a:solidFill>
                  <a:srgbClr val="465A64"/>
                </a:solidFill>
                <a:latin typeface="+mn-lt"/>
              </a:defRPr>
            </a:lvl1pPr>
            <a:lvl2pPr>
              <a:defRPr sz="2667">
                <a:solidFill>
                  <a:srgbClr val="465A64"/>
                </a:solidFill>
                <a:latin typeface="+mn-lt"/>
              </a:defRPr>
            </a:lvl2pPr>
            <a:lvl3pPr>
              <a:defRPr sz="2400">
                <a:solidFill>
                  <a:srgbClr val="465A64"/>
                </a:solidFill>
                <a:latin typeface="+mn-lt"/>
              </a:defRPr>
            </a:lvl3pPr>
            <a:lvl4pPr>
              <a:defRPr sz="2133">
                <a:solidFill>
                  <a:srgbClr val="465A64"/>
                </a:solidFill>
                <a:latin typeface="+mn-lt"/>
              </a:defRPr>
            </a:lvl4pPr>
            <a:lvl5pPr>
              <a:defRPr sz="1867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11326872" y="6556770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75484" y="1110419"/>
            <a:ext cx="5760000" cy="5280000"/>
          </a:xfrm>
        </p:spPr>
        <p:txBody>
          <a:bodyPr/>
          <a:lstStyle>
            <a:lvl1pPr>
              <a:defRPr sz="3200" baseline="0">
                <a:solidFill>
                  <a:srgbClr val="465A64"/>
                </a:solidFill>
                <a:latin typeface="+mn-lt"/>
              </a:defRPr>
            </a:lvl1pPr>
            <a:lvl2pPr>
              <a:defRPr sz="2667">
                <a:solidFill>
                  <a:srgbClr val="465A64"/>
                </a:solidFill>
                <a:latin typeface="+mn-lt"/>
              </a:defRPr>
            </a:lvl2pPr>
            <a:lvl3pPr>
              <a:defRPr sz="2400">
                <a:solidFill>
                  <a:srgbClr val="465A64"/>
                </a:solidFill>
                <a:latin typeface="+mn-lt"/>
              </a:defRPr>
            </a:lvl3pPr>
            <a:lvl4pPr>
              <a:defRPr sz="2133">
                <a:solidFill>
                  <a:srgbClr val="465A64"/>
                </a:solidFill>
                <a:latin typeface="+mn-lt"/>
              </a:defRPr>
            </a:lvl4pPr>
            <a:lvl5pPr>
              <a:defRPr sz="1867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97BFF33-1402-4718-A9FC-CD925F82C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801" y="6544693"/>
            <a:ext cx="2631017" cy="305505"/>
          </a:xfrm>
        </p:spPr>
        <p:txBody>
          <a:bodyPr anchor="ctr">
            <a:noAutofit/>
          </a:bodyPr>
          <a:lstStyle>
            <a:lvl1pPr marL="0" indent="0" algn="l">
              <a:buNone/>
              <a:defRPr sz="1333">
                <a:solidFill>
                  <a:srgbClr val="465A64"/>
                </a:solidFill>
              </a:defRPr>
            </a:lvl1pPr>
            <a:lvl2pPr algn="ctr">
              <a:defRPr sz="1333">
                <a:solidFill>
                  <a:srgbClr val="324650"/>
                </a:solidFill>
              </a:defRPr>
            </a:lvl2pPr>
            <a:lvl3pPr algn="ctr">
              <a:defRPr sz="1333">
                <a:solidFill>
                  <a:srgbClr val="324650"/>
                </a:solidFill>
              </a:defRPr>
            </a:lvl3pPr>
            <a:lvl4pPr algn="ctr">
              <a:defRPr sz="1333">
                <a:solidFill>
                  <a:srgbClr val="324650"/>
                </a:solidFill>
              </a:defRPr>
            </a:lvl4pPr>
            <a:lvl5pPr algn="ctr">
              <a:defRPr sz="1333">
                <a:solidFill>
                  <a:srgbClr val="324650"/>
                </a:solidFill>
              </a:defRPr>
            </a:lvl5pPr>
          </a:lstStyle>
          <a:p>
            <a:endParaRPr lang="fr-BE" sz="1333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87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w/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 userDrawn="1">
            <p:ph type="body" idx="1" hasCustomPrompt="1"/>
          </p:nvPr>
        </p:nvSpPr>
        <p:spPr>
          <a:xfrm>
            <a:off x="175483" y="1101169"/>
            <a:ext cx="5760000" cy="589548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465A64"/>
                </a:solidFill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175483" y="1767418"/>
            <a:ext cx="5760000" cy="4639879"/>
          </a:xfrm>
        </p:spPr>
        <p:txBody>
          <a:bodyPr/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 userDrawn="1">
            <p:ph type="sldNum" sz="quarter" idx="12"/>
          </p:nvPr>
        </p:nvSpPr>
        <p:spPr>
          <a:xfrm>
            <a:off x="11322541" y="6556770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 userDrawn="1">
            <p:ph type="body" idx="13" hasCustomPrompt="1"/>
          </p:nvPr>
        </p:nvSpPr>
        <p:spPr>
          <a:xfrm>
            <a:off x="6260848" y="1101169"/>
            <a:ext cx="5760000" cy="589548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465A64"/>
                </a:solidFill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4" hasCustomPrompt="1"/>
          </p:nvPr>
        </p:nvSpPr>
        <p:spPr>
          <a:xfrm>
            <a:off x="6260848" y="1767418"/>
            <a:ext cx="5760000" cy="4639879"/>
          </a:xfrm>
        </p:spPr>
        <p:txBody>
          <a:bodyPr/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84679237-565E-4CB2-AD42-2032FA6C9D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801" y="6544693"/>
            <a:ext cx="2631017" cy="305505"/>
          </a:xfrm>
        </p:spPr>
        <p:txBody>
          <a:bodyPr anchor="ctr">
            <a:noAutofit/>
          </a:bodyPr>
          <a:lstStyle>
            <a:lvl1pPr marL="0" indent="0" algn="l">
              <a:buNone/>
              <a:defRPr sz="1333">
                <a:solidFill>
                  <a:srgbClr val="465A64"/>
                </a:solidFill>
              </a:defRPr>
            </a:lvl1pPr>
            <a:lvl2pPr algn="ctr">
              <a:defRPr sz="1333">
                <a:solidFill>
                  <a:srgbClr val="324650"/>
                </a:solidFill>
              </a:defRPr>
            </a:lvl2pPr>
            <a:lvl3pPr algn="ctr">
              <a:defRPr sz="1333">
                <a:solidFill>
                  <a:srgbClr val="324650"/>
                </a:solidFill>
              </a:defRPr>
            </a:lvl3pPr>
            <a:lvl4pPr algn="ctr">
              <a:defRPr sz="1333">
                <a:solidFill>
                  <a:srgbClr val="324650"/>
                </a:solidFill>
              </a:defRPr>
            </a:lvl4pPr>
            <a:lvl5pPr algn="ctr">
              <a:defRPr sz="1333">
                <a:solidFill>
                  <a:srgbClr val="324650"/>
                </a:solidFill>
              </a:defRPr>
            </a:lvl5pPr>
          </a:lstStyle>
          <a:p>
            <a:endParaRPr lang="fr-BE" sz="1333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70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//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4109157" y="1110419"/>
            <a:ext cx="7911692" cy="52800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11326872" y="6556770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75484" y="1110419"/>
            <a:ext cx="3713539" cy="5280000"/>
          </a:xfrm>
        </p:spPr>
        <p:txBody>
          <a:bodyPr>
            <a:normAutofit/>
          </a:bodyPr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405F7D18-64A5-4AEC-B263-4015DAA17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801" y="6544693"/>
            <a:ext cx="2631017" cy="305505"/>
          </a:xfrm>
        </p:spPr>
        <p:txBody>
          <a:bodyPr anchor="ctr">
            <a:noAutofit/>
          </a:bodyPr>
          <a:lstStyle>
            <a:lvl1pPr marL="0" indent="0" algn="l">
              <a:buNone/>
              <a:defRPr sz="1333">
                <a:solidFill>
                  <a:srgbClr val="465A64"/>
                </a:solidFill>
              </a:defRPr>
            </a:lvl1pPr>
            <a:lvl2pPr algn="ctr">
              <a:defRPr sz="1333">
                <a:solidFill>
                  <a:srgbClr val="324650"/>
                </a:solidFill>
              </a:defRPr>
            </a:lvl2pPr>
            <a:lvl3pPr algn="ctr">
              <a:defRPr sz="1333">
                <a:solidFill>
                  <a:srgbClr val="324650"/>
                </a:solidFill>
              </a:defRPr>
            </a:lvl3pPr>
            <a:lvl4pPr algn="ctr">
              <a:defRPr sz="1333">
                <a:solidFill>
                  <a:srgbClr val="324650"/>
                </a:solidFill>
              </a:defRPr>
            </a:lvl4pPr>
            <a:lvl5pPr algn="ctr">
              <a:defRPr sz="1333">
                <a:solidFill>
                  <a:srgbClr val="324650"/>
                </a:solidFill>
              </a:defRPr>
            </a:lvl5pPr>
          </a:lstStyle>
          <a:p>
            <a:endParaRPr lang="fr-BE" sz="1333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4876800" y="1107092"/>
            <a:ext cx="7144048" cy="5280000"/>
          </a:xfrm>
        </p:spPr>
        <p:txBody>
          <a:bodyPr/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75485" y="1107092"/>
            <a:ext cx="4445201" cy="5280000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3200" baseline="0">
                <a:solidFill>
                  <a:srgbClr val="465A64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11326872" y="6556770"/>
            <a:ext cx="693976" cy="234773"/>
          </a:xfrm>
        </p:spPr>
        <p:txBody>
          <a:bodyPr/>
          <a:lstStyle>
            <a:lvl1pPr>
              <a:defRPr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855319F-8F53-4BEB-B796-146C20BC2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801" y="6544693"/>
            <a:ext cx="2631017" cy="305505"/>
          </a:xfrm>
        </p:spPr>
        <p:txBody>
          <a:bodyPr anchor="ctr">
            <a:noAutofit/>
          </a:bodyPr>
          <a:lstStyle>
            <a:lvl1pPr marL="0" indent="0" algn="l">
              <a:buNone/>
              <a:defRPr sz="1333">
                <a:solidFill>
                  <a:srgbClr val="465A64"/>
                </a:solidFill>
              </a:defRPr>
            </a:lvl1pPr>
            <a:lvl2pPr algn="ctr">
              <a:defRPr sz="1333">
                <a:solidFill>
                  <a:srgbClr val="324650"/>
                </a:solidFill>
              </a:defRPr>
            </a:lvl2pPr>
            <a:lvl3pPr algn="ctr">
              <a:defRPr sz="1333">
                <a:solidFill>
                  <a:srgbClr val="324650"/>
                </a:solidFill>
              </a:defRPr>
            </a:lvl3pPr>
            <a:lvl4pPr algn="ctr">
              <a:defRPr sz="1333">
                <a:solidFill>
                  <a:srgbClr val="324650"/>
                </a:solidFill>
              </a:defRPr>
            </a:lvl4pPr>
            <a:lvl5pPr algn="ctr">
              <a:defRPr sz="1333">
                <a:solidFill>
                  <a:srgbClr val="324650"/>
                </a:solidFill>
              </a:defRPr>
            </a:lvl5pPr>
          </a:lstStyle>
          <a:p>
            <a:endParaRPr lang="fr-BE" sz="1333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5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12D1D-1167-D0DA-C88D-5C4172924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1CF4EF-F100-044D-1A7B-89CDD104C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687094-C9F1-0503-C7A9-9460E470D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B11BF1-574E-7DE2-D000-8B11194C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EC7AE0-ED4D-98DF-332C-803205E9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2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8B31B-66AF-7F78-8962-E75E5994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907FB-5681-DB06-E528-CD4A49C07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88947F-8DB6-4EA5-EBE6-A2FC42558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3C2B31-83D7-505C-4BB2-D0412B90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095F63-96AB-146B-6E7F-16836C0A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C8D11C-EF3D-A196-CB1A-7C34FE19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06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C3AAD-7C21-A442-5DFB-8D649B87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11EE25-0210-800F-75D6-E9BD8662B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6DE91D-5AFD-C648-A763-D9A99390E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111C7F5-C605-4318-CB86-F07940BA9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A8F92A-8E5D-555A-8D14-E876CB9B1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1D1FCF-8B87-4594-30CB-FB799D70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0FE8FC9-4290-7419-A576-B14CC959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A948ABA-12AF-C466-5664-19A5AC7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69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C2777-1B13-DE6B-DF9F-E862D810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6E71762-F62B-03EA-0EB0-E5AC1FEF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C41D10-88A0-6078-93BE-A57107F6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E3FAA-99B2-5D02-32AE-022EB213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57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6119D8-50B7-8422-69A1-318A4D1A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C0EA65-880B-77BD-3781-D736DB49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9D57EB-991F-60C3-CD7A-38B6F2D3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11883-6D4A-1F6B-B631-24CA7FBF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08E2C-CE5C-428E-9330-6DA8C8EAA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FE9A8E-F42C-6530-B7C1-7CB7AB9FC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12D8CF-0F0D-60A4-7AF2-3F4B9568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AF6E9F-6EB5-A7E3-859D-3DF6B34D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F7F529-5DC6-4BB4-3E78-5389A076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6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F028A-7F83-62E8-F8C9-BE6DD799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DDD1D4C-B378-4900-13C9-BEBB52064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4DF946-E5C6-1C4F-8C8C-D623FCDE2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C22F76-BAAE-2911-8E06-11CB5AE6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886BE3-8A4C-CEFF-310E-56EFBB72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730D9-40D8-6453-A89F-C02B390E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76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694B2FA-17C2-2FD9-A46E-B284AAF3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0DD7B7-1B47-66E1-BDF4-5712429B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2F4DFE-FCB5-4E83-ACBE-FC5E729E5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73F7B-70E7-4325-A8B8-0A40F51F577D}" type="datetimeFigureOut">
              <a:rPr lang="cs-CZ" smtClean="0"/>
              <a:t>01.06.2026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5C29A4-362A-82C8-FA5D-4B373A01B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87C37-531E-A38D-1B84-01945B5D4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46E09-D7AA-4EA8-981A-7BA8335768F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5F1BE02-B51D-AD2D-9887-7C8CA5BDF07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334762" y="6642100"/>
            <a:ext cx="15795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AGC Group Internal Use Only </a:t>
            </a:r>
          </a:p>
        </p:txBody>
      </p:sp>
    </p:spTree>
    <p:extLst>
      <p:ext uri="{BB962C8B-B14F-4D97-AF65-F5344CB8AC3E}">
        <p14:creationId xmlns:p14="http://schemas.microsoft.com/office/powerpoint/2010/main" val="399011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868" y="237068"/>
            <a:ext cx="11520000" cy="67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74537" y="1110419"/>
            <a:ext cx="11846400" cy="52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Format master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326961" y="6486703"/>
            <a:ext cx="693976" cy="234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 baseline="0">
                <a:solidFill>
                  <a:srgbClr val="32465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-48767" y="112166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3492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kumimoji="1" sz="4800" b="1" i="0" kern="1200" baseline="0">
          <a:solidFill>
            <a:schemeClr val="bg1"/>
          </a:solidFill>
          <a:latin typeface="+mn-lt"/>
          <a:ea typeface="Meiryo UI" panose="020B0604030504040204" pitchFamily="50" charset="-128"/>
          <a:cs typeface="+mj-cs"/>
        </a:defRPr>
      </a:lvl1pPr>
    </p:titleStyle>
    <p:bodyStyle>
      <a:lvl1pPr marL="609585" indent="-609585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32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1pPr>
      <a:lvl2pPr marL="1219170" indent="-609585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667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2pPr>
      <a:lvl3pPr marL="1600160" indent="-380990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3pPr>
      <a:lvl4pPr marL="2209745" indent="-380990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133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4pPr>
      <a:lvl5pPr marL="2819330" indent="-380990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867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12419-D5AE-4577-A0F4-A09E5A0FF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TECHNOWIZZ 2026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1310CA-B572-4F86-928C-BAC0F2DF8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3514325"/>
            <a:ext cx="11182065" cy="648015"/>
          </a:xfrm>
        </p:spPr>
        <p:txBody>
          <a:bodyPr/>
          <a:lstStyle/>
          <a:p>
            <a:r>
              <a:rPr lang="cs-CZ" altLang="cs-CZ" dirty="0"/>
              <a:t>Téma č. 1: </a:t>
            </a:r>
            <a:br>
              <a:rPr lang="cs-CZ" altLang="cs-CZ" dirty="0"/>
            </a:br>
            <a:r>
              <a:rPr lang="cs-CZ" altLang="cs-CZ" dirty="0"/>
              <a:t>       Kontrola </a:t>
            </a:r>
            <a:r>
              <a:rPr lang="cs-CZ" altLang="cs-CZ" dirty="0" err="1"/>
              <a:t>embossu</a:t>
            </a:r>
            <a:r>
              <a:rPr lang="cs-CZ" altLang="cs-CZ" dirty="0"/>
              <a:t> PVB</a:t>
            </a:r>
            <a:endParaRPr lang="en-US" alt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3" y="273636"/>
            <a:ext cx="1844429" cy="10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152712-CC26-414E-BBBB-4CE9F9112463}" type="slidenum">
              <a:rPr kumimoji="1" lang="ja-JP" altLang="en-US">
                <a:latin typeface="Arial" panose="020B0604020202020204"/>
              </a:rPr>
              <a:pPr defTabSz="609585"/>
              <a:t>10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Očekávaný přínos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10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609600" y="1253559"/>
            <a:ext cx="11411248" cy="404622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2933" b="1" dirty="0">
                <a:latin typeface="Arial" panose="020B0604020202020204"/>
              </a:rPr>
              <a:t>snadno použitelný nástroj</a:t>
            </a:r>
            <a:r>
              <a:rPr lang="cs-CZ" sz="2933" dirty="0">
                <a:latin typeface="Arial" panose="020B0604020202020204"/>
              </a:rPr>
              <a:t>, kterým bude zajištěno určení výrobce a typu PVB </a:t>
            </a:r>
          </a:p>
          <a:p>
            <a:pPr marL="609585" indent="-609585" defTabSz="609585"/>
            <a:endParaRPr lang="cs-CZ" sz="2933" b="1" dirty="0"/>
          </a:p>
          <a:p>
            <a:pPr marL="609585" indent="-609585" defTabSz="609585"/>
            <a:r>
              <a:rPr lang="cs-CZ" sz="2933" b="1" dirty="0"/>
              <a:t>přehledný návod</a:t>
            </a:r>
            <a:r>
              <a:rPr lang="cs-CZ" sz="2933" dirty="0"/>
              <a:t> na obsluhu nástroje</a:t>
            </a:r>
          </a:p>
          <a:p>
            <a:pPr marL="609585" indent="-609585" defTabSz="609585"/>
            <a:endParaRPr lang="cs-CZ" sz="2933" dirty="0">
              <a:latin typeface="Arial" panose="020B0604020202020204"/>
            </a:endParaRPr>
          </a:p>
          <a:p>
            <a:pPr marL="609585" indent="-609585" defTabSz="609585"/>
            <a:r>
              <a:rPr lang="cs-CZ" sz="2933" dirty="0">
                <a:latin typeface="Arial" panose="020B0604020202020204"/>
              </a:rPr>
              <a:t>Součást </a:t>
            </a:r>
            <a:r>
              <a:rPr lang="cs-CZ" sz="2933" b="1" dirty="0">
                <a:latin typeface="Arial" panose="020B0604020202020204"/>
              </a:rPr>
              <a:t>standardní kontroly – každá role</a:t>
            </a:r>
          </a:p>
          <a:p>
            <a:pPr marL="1066785" lvl="1" indent="-609585" defTabSz="609585"/>
            <a:r>
              <a:rPr lang="cs-CZ" sz="2133" dirty="0">
                <a:latin typeface="Arial" panose="020B0604020202020204"/>
              </a:rPr>
              <a:t>standardní </a:t>
            </a:r>
            <a:r>
              <a:rPr lang="cs-CZ" sz="2133" b="1" dirty="0">
                <a:latin typeface="Arial" panose="020B0604020202020204"/>
              </a:rPr>
              <a:t>čas</a:t>
            </a:r>
            <a:r>
              <a:rPr lang="cs-CZ" sz="2133" dirty="0">
                <a:latin typeface="Arial" panose="020B0604020202020204"/>
              </a:rPr>
              <a:t> vyhodnocení 10 vteřin</a:t>
            </a:r>
          </a:p>
          <a:p>
            <a:pPr marL="0" indent="0" defTabSz="609585">
              <a:buNone/>
            </a:pPr>
            <a:endParaRPr lang="cs-CZ" sz="2933" b="1" dirty="0">
              <a:latin typeface="Arial" panose="020B0604020202020204"/>
            </a:endParaRPr>
          </a:p>
        </p:txBody>
      </p:sp>
      <p:pic>
        <p:nvPicPr>
          <p:cNvPr id="7170" name="Picture 2" descr="Solution PNGs for Free Download">
            <a:extLst>
              <a:ext uri="{FF2B5EF4-FFF2-40B4-BE49-F238E27FC236}">
                <a16:creationId xmlns:a16="http://schemas.microsoft.com/office/drawing/2014/main" id="{87837403-9C81-5408-AF29-3DA4A4242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44" y="2251979"/>
            <a:ext cx="3537079" cy="35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4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Další podklady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11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609600" y="1253559"/>
            <a:ext cx="10972800" cy="505964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2933" dirty="0">
                <a:latin typeface="Arial" panose="020B0604020202020204"/>
              </a:rPr>
              <a:t>v rámci exkurze v provozu AGC budou k dispozici </a:t>
            </a:r>
            <a:r>
              <a:rPr lang="cs-CZ" sz="2933" b="1" dirty="0">
                <a:latin typeface="Arial" panose="020B0604020202020204"/>
              </a:rPr>
              <a:t>reálné vzorky</a:t>
            </a:r>
            <a:r>
              <a:rPr lang="cs-CZ" sz="2933" dirty="0">
                <a:latin typeface="Arial" panose="020B0604020202020204"/>
              </a:rPr>
              <a:t>, na kterých budou vysvětleny detaily a celá problematika</a:t>
            </a:r>
            <a:endParaRPr lang="cs-CZ" sz="2667" dirty="0">
              <a:latin typeface="Arial" panose="020B0604020202020204"/>
            </a:endParaRPr>
          </a:p>
        </p:txBody>
      </p:sp>
      <p:pic>
        <p:nvPicPr>
          <p:cNvPr id="8194" name="Picture 2" descr="AGC Automotive Czech, a.s. (Bílina, Chudeřice) • Firmy.cz">
            <a:extLst>
              <a:ext uri="{FF2B5EF4-FFF2-40B4-BE49-F238E27FC236}">
                <a16:creationId xmlns:a16="http://schemas.microsoft.com/office/drawing/2014/main" id="{D35A8198-5A8B-6B78-ED6C-11D833C3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87" y="2425958"/>
            <a:ext cx="5677679" cy="378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E38C16AB-9980-DD2B-F1FC-C16F07B867D3}"/>
              </a:ext>
            </a:extLst>
          </p:cNvPr>
          <p:cNvSpPr txBox="1">
            <a:spLocks/>
          </p:cNvSpPr>
          <p:nvPr/>
        </p:nvSpPr>
        <p:spPr>
          <a:xfrm>
            <a:off x="609600" y="3225431"/>
            <a:ext cx="4652865" cy="254088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2933" dirty="0">
                <a:latin typeface="Arial" panose="020B0604020202020204"/>
              </a:rPr>
              <a:t>pro účely zpracování zadání mohou být poskytnuty </a:t>
            </a:r>
            <a:r>
              <a:rPr lang="cs-CZ" sz="2933" b="1" dirty="0">
                <a:latin typeface="Arial" panose="020B0604020202020204"/>
              </a:rPr>
              <a:t>vzorky reálných dílů</a:t>
            </a:r>
            <a:endParaRPr lang="en-US" sz="3200" b="1" dirty="0">
              <a:latin typeface="Arial" panose="020B0604020202020204"/>
            </a:endParaRPr>
          </a:p>
          <a:p>
            <a:pPr marL="1219170" lvl="1" indent="-609585" defTabSz="609585"/>
            <a:endParaRPr lang="cs-CZ" sz="2667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8117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152712-CC26-414E-BBBB-4CE9F9112463}" type="slidenum">
              <a:rPr kumimoji="1" lang="ja-JP" altLang="en-US">
                <a:latin typeface="Arial" panose="020B0604020202020204"/>
              </a:rPr>
              <a:pPr defTabSz="609585"/>
              <a:t>12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Kontakt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12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609600" y="1253559"/>
            <a:ext cx="10972800" cy="505964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2933" dirty="0">
                <a:latin typeface="Arial" panose="020B0604020202020204"/>
              </a:rPr>
              <a:t>AGC Automotive Czech a.s.</a:t>
            </a:r>
          </a:p>
          <a:p>
            <a:pPr marL="609585" indent="-609585" defTabSz="609585"/>
            <a:r>
              <a:rPr lang="cs-CZ" sz="2933" dirty="0">
                <a:latin typeface="Arial" panose="020B0604020202020204"/>
              </a:rPr>
              <a:t>Martin Štrobl</a:t>
            </a:r>
          </a:p>
          <a:p>
            <a:pPr marL="1219170" lvl="1" indent="-609585" defTabSz="609585"/>
            <a:r>
              <a:rPr lang="cs-CZ" sz="2400" dirty="0">
                <a:latin typeface="Arial" panose="020B0604020202020204"/>
              </a:rPr>
              <a:t>Procesní Inženýr</a:t>
            </a:r>
          </a:p>
          <a:p>
            <a:pPr marL="1219170" lvl="1" indent="-609585" defTabSz="609585"/>
            <a:r>
              <a:rPr lang="cs-CZ" sz="2400" dirty="0">
                <a:latin typeface="Arial" panose="020B0604020202020204"/>
              </a:rPr>
              <a:t>+420 702 210 283</a:t>
            </a:r>
          </a:p>
          <a:p>
            <a:pPr marL="1219170" lvl="1" indent="-609585" defTabSz="609585"/>
            <a:r>
              <a:rPr lang="cs-CZ" sz="2400" dirty="0">
                <a:latin typeface="Arial" panose="020B0604020202020204"/>
              </a:rPr>
              <a:t>Martin.Strobl@agc.com</a:t>
            </a:r>
          </a:p>
          <a:p>
            <a:pPr marL="1219170" lvl="1" indent="-609585" defTabSz="609585"/>
            <a:endParaRPr lang="cs-CZ" sz="2667" dirty="0">
              <a:latin typeface="Arial" panose="020B0604020202020204"/>
            </a:endParaRPr>
          </a:p>
          <a:p>
            <a:pPr marL="1219170" lvl="1" indent="-609585" defTabSz="609585">
              <a:buFont typeface="Wingdings" panose="05000000000000000000" pitchFamily="2" charset="2"/>
              <a:buChar char="Ø"/>
            </a:pPr>
            <a:r>
              <a:rPr lang="cs-CZ" sz="2133" i="1" dirty="0">
                <a:latin typeface="Arial" panose="020B0604020202020204"/>
              </a:rPr>
              <a:t>občas není snadné porozumět zadání bez detailních informací </a:t>
            </a:r>
            <a:r>
              <a:rPr lang="cs-CZ" sz="2133" i="1" dirty="0">
                <a:latin typeface="Arial" panose="020B0604020202020204"/>
                <a:sym typeface="Wingdings" panose="05000000000000000000" pitchFamily="2" charset="2"/>
              </a:rPr>
              <a:t> pro tyto případy jsem samozřejmě k dispozici </a:t>
            </a:r>
            <a:r>
              <a:rPr lang="cs-CZ" sz="2133" dirty="0">
                <a:latin typeface="Arial" panose="020B0604020202020204"/>
                <a:sym typeface="Wingdings" panose="05000000000000000000" pitchFamily="2" charset="2"/>
              </a:rPr>
              <a:t></a:t>
            </a:r>
            <a:endParaRPr lang="cs-CZ" sz="2133" i="1" dirty="0">
              <a:latin typeface="Arial" panose="020B0604020202020204"/>
            </a:endParaRPr>
          </a:p>
          <a:p>
            <a:pPr marL="609585" lvl="1" indent="0" defTabSz="609585">
              <a:buNone/>
            </a:pPr>
            <a:endParaRPr lang="cs-CZ" sz="2667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8797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616" y="1939876"/>
            <a:ext cx="8244664" cy="452399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8FB3245-0E8D-DB3E-EF25-80127BA4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501" y="513169"/>
            <a:ext cx="3869897" cy="12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152712-CC26-414E-BBBB-4CE9F9112463}" type="slidenum">
              <a:rPr kumimoji="1" lang="ja-JP" altLang="en-US">
                <a:latin typeface="Arial" panose="020B0604020202020204"/>
              </a:rPr>
              <a:pPr defTabSz="609585"/>
              <a:t>2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Úvod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2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609600" y="1253559"/>
            <a:ext cx="7218784" cy="1284368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2933" dirty="0">
                <a:latin typeface="Arial" panose="020B0604020202020204"/>
              </a:rPr>
              <a:t>Čelní sklo se skládá z 3 částí </a:t>
            </a:r>
            <a:endParaRPr lang="cs-CZ" sz="2933" b="1" dirty="0">
              <a:latin typeface="Arial" panose="020B0604020202020204"/>
            </a:endParaRPr>
          </a:p>
          <a:p>
            <a:pPr marL="609585" indent="-609585" defTabSz="609585"/>
            <a:r>
              <a:rPr lang="cs-CZ" sz="2933" b="1" dirty="0">
                <a:latin typeface="Arial" panose="020B0604020202020204"/>
              </a:rPr>
              <a:t>Sklo – PVB - (Polyvinylbutyral)- Sklo</a:t>
            </a:r>
          </a:p>
          <a:p>
            <a:pPr marL="609585" indent="-609585" defTabSz="609585"/>
            <a:endParaRPr lang="cs-CZ" sz="2933" b="1" dirty="0">
              <a:latin typeface="Arial" panose="020B0604020202020204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20C7C6BF-9C9F-C26A-2F36-4A77A6562A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841500"/>
            <a:ext cx="12192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kumimoji="1" lang="en-US" sz="2400">
              <a:solidFill>
                <a:srgbClr val="465A64"/>
              </a:solidFill>
              <a:latin typeface="Arial" panose="020B0604020202020204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F4D45C3-0933-FD94-8214-A606ECAC8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78" y="3269552"/>
            <a:ext cx="3271106" cy="210104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8B84A0D-9934-AF0B-0688-A50C7A657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"/>
          <a:stretch>
            <a:fillRect/>
          </a:stretch>
        </p:blipFill>
        <p:spPr>
          <a:xfrm>
            <a:off x="349127" y="3487623"/>
            <a:ext cx="3444538" cy="1804475"/>
          </a:xfrm>
          <a:prstGeom prst="rect">
            <a:avLst/>
          </a:prstGeom>
        </p:spPr>
      </p:pic>
      <p:sp>
        <p:nvSpPr>
          <p:cNvPr id="19" name="Šipka: zahnutá dolů 18">
            <a:extLst>
              <a:ext uri="{FF2B5EF4-FFF2-40B4-BE49-F238E27FC236}">
                <a16:creationId xmlns:a16="http://schemas.microsoft.com/office/drawing/2014/main" id="{BA86170A-96F8-7EAB-EF91-C6376347FD57}"/>
              </a:ext>
            </a:extLst>
          </p:cNvPr>
          <p:cNvSpPr/>
          <p:nvPr/>
        </p:nvSpPr>
        <p:spPr>
          <a:xfrm>
            <a:off x="2071396" y="3269552"/>
            <a:ext cx="3545633" cy="809607"/>
          </a:xfrm>
          <a:prstGeom prst="curved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>
              <a:solidFill>
                <a:schemeClr val="tx1"/>
              </a:solidFill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F90DB291-A8F5-B5CE-AF65-D1DFB8570315}"/>
              </a:ext>
            </a:extLst>
          </p:cNvPr>
          <p:cNvSpPr/>
          <p:nvPr/>
        </p:nvSpPr>
        <p:spPr>
          <a:xfrm>
            <a:off x="8621486" y="4550701"/>
            <a:ext cx="2960914" cy="195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FC6DEFE-7A45-48D9-D590-129CD7739ACD}"/>
              </a:ext>
            </a:extLst>
          </p:cNvPr>
          <p:cNvSpPr/>
          <p:nvPr/>
        </p:nvSpPr>
        <p:spPr>
          <a:xfrm>
            <a:off x="8621486" y="4354758"/>
            <a:ext cx="2960914" cy="1959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06313497-9106-872B-013E-43966DE297CE}"/>
              </a:ext>
            </a:extLst>
          </p:cNvPr>
          <p:cNvSpPr/>
          <p:nvPr/>
        </p:nvSpPr>
        <p:spPr>
          <a:xfrm>
            <a:off x="8621486" y="4158815"/>
            <a:ext cx="2960914" cy="195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23" name="Šipka: zahnutá dolů 22">
            <a:extLst>
              <a:ext uri="{FF2B5EF4-FFF2-40B4-BE49-F238E27FC236}">
                <a16:creationId xmlns:a16="http://schemas.microsoft.com/office/drawing/2014/main" id="{849E69EE-0BA4-CF22-E84C-172B7BA8F3F8}"/>
              </a:ext>
            </a:extLst>
          </p:cNvPr>
          <p:cNvSpPr/>
          <p:nvPr/>
        </p:nvSpPr>
        <p:spPr>
          <a:xfrm>
            <a:off x="6625253" y="3287953"/>
            <a:ext cx="3545633" cy="809607"/>
          </a:xfrm>
          <a:prstGeom prst="curved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>
              <a:solidFill>
                <a:schemeClr val="tx1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7642770-8757-6E85-50EC-EACEA1391E5A}"/>
              </a:ext>
            </a:extLst>
          </p:cNvPr>
          <p:cNvSpPr txBox="1"/>
          <p:nvPr/>
        </p:nvSpPr>
        <p:spPr>
          <a:xfrm>
            <a:off x="8279091" y="39741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BB8F846-1CCC-00DA-6B89-4BF3F29C6F36}"/>
              </a:ext>
            </a:extLst>
          </p:cNvPr>
          <p:cNvSpPr txBox="1"/>
          <p:nvPr/>
        </p:nvSpPr>
        <p:spPr>
          <a:xfrm>
            <a:off x="8279091" y="42906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CB65C73-C4DC-565B-D7A9-0F8099A2C8FD}"/>
              </a:ext>
            </a:extLst>
          </p:cNvPr>
          <p:cNvSpPr txBox="1"/>
          <p:nvPr/>
        </p:nvSpPr>
        <p:spPr>
          <a:xfrm>
            <a:off x="8279091" y="4550701"/>
            <a:ext cx="31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6C83848-412F-1D3D-6596-77171A80AFF7}"/>
              </a:ext>
            </a:extLst>
          </p:cNvPr>
          <p:cNvSpPr txBox="1"/>
          <p:nvPr/>
        </p:nvSpPr>
        <p:spPr>
          <a:xfrm>
            <a:off x="10441626" y="2941515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1- Sklo</a:t>
            </a:r>
          </a:p>
          <a:p>
            <a:r>
              <a:rPr lang="cs-CZ" dirty="0"/>
              <a:t> 2- PVB</a:t>
            </a:r>
          </a:p>
          <a:p>
            <a:r>
              <a:rPr lang="cs-CZ" dirty="0"/>
              <a:t> 3- Sklo</a:t>
            </a:r>
          </a:p>
        </p:txBody>
      </p:sp>
    </p:spTree>
    <p:extLst>
      <p:ext uri="{BB962C8B-B14F-4D97-AF65-F5344CB8AC3E}">
        <p14:creationId xmlns:p14="http://schemas.microsoft.com/office/powerpoint/2010/main" val="106814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152712-CC26-414E-BBBB-4CE9F9112463}" type="slidenum">
              <a:rPr kumimoji="1" lang="ja-JP" altLang="en-US">
                <a:latin typeface="Arial" panose="020B0604020202020204"/>
              </a:rPr>
              <a:pPr defTabSz="609585"/>
              <a:t>3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Úvod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3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712237" y="969447"/>
            <a:ext cx="6808237" cy="166285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2933" b="1" u="sng" dirty="0">
                <a:latin typeface="Arial" panose="020B0604020202020204"/>
              </a:rPr>
              <a:t>K čemu slouží PVB mezi skly</a:t>
            </a:r>
          </a:p>
          <a:p>
            <a:pPr marL="609585" indent="-609585" defTabSz="609585"/>
            <a:r>
              <a:rPr lang="cs-CZ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 při nehodě</a:t>
            </a:r>
            <a:endParaRPr lang="cs-CZ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marL="1066785" lvl="1" indent="-609585" defTabSz="609585"/>
            <a:r>
              <a:rPr lang="cs-CZ" sz="1400" dirty="0"/>
              <a:t>sklo </a:t>
            </a:r>
            <a:r>
              <a:rPr lang="cs-CZ" sz="1400" b="1" dirty="0"/>
              <a:t>neexploduje na střepy</a:t>
            </a:r>
          </a:p>
          <a:p>
            <a:pPr marL="1066785" lvl="1" indent="-609585" defTabSz="609585"/>
            <a:r>
              <a:rPr lang="cs-CZ" sz="1400" dirty="0"/>
              <a:t>kusy zůstanou </a:t>
            </a:r>
            <a:r>
              <a:rPr lang="cs-CZ" sz="1400" b="1" dirty="0"/>
              <a:t>přilepené na PVB fólii</a:t>
            </a:r>
          </a:p>
          <a:p>
            <a:pPr marL="1352535" lvl="2" indent="-609585" defTabSz="609585"/>
            <a:r>
              <a:rPr lang="cs-CZ" sz="1200" dirty="0"/>
              <a:t>To výrazně snižuje zranění (hlavně obličej a oči)</a:t>
            </a:r>
          </a:p>
          <a:p>
            <a:pPr marL="742950" lvl="2" indent="0" defTabSz="609585">
              <a:buNone/>
            </a:pPr>
            <a:endParaRPr lang="cs-CZ" sz="1200" dirty="0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20C7C6BF-9C9F-C26A-2F36-4A77A6562A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841500"/>
            <a:ext cx="12192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kumimoji="1" lang="en-US" sz="2400">
              <a:solidFill>
                <a:srgbClr val="465A64"/>
              </a:solidFill>
              <a:latin typeface="Arial" panose="020B0604020202020204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5977C8-2DCF-D4EF-2A1E-7ABB60533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94" y="1189645"/>
            <a:ext cx="4589106" cy="316070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695AB966-A294-B78E-8F01-F794AB395E9A}"/>
              </a:ext>
            </a:extLst>
          </p:cNvPr>
          <p:cNvSpPr txBox="1"/>
          <p:nvPr/>
        </p:nvSpPr>
        <p:spPr>
          <a:xfrm>
            <a:off x="995956" y="5519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026A9C29-26FB-B579-65D5-9A4CC62839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993900"/>
            <a:ext cx="12192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kumimoji="1" lang="en-US" sz="2400">
              <a:solidFill>
                <a:srgbClr val="465A64"/>
              </a:solidFill>
              <a:latin typeface="Arial" panose="020B0604020202020204"/>
            </a:endParaRPr>
          </a:p>
        </p:txBody>
      </p:sp>
      <p:sp>
        <p:nvSpPr>
          <p:cNvPr id="25" name="Zástupný symbol pro obsah 2">
            <a:extLst>
              <a:ext uri="{FF2B5EF4-FFF2-40B4-BE49-F238E27FC236}">
                <a16:creationId xmlns:a16="http://schemas.microsoft.com/office/drawing/2014/main" id="{49998825-3442-8868-19B8-B2944ABA76AC}"/>
              </a:ext>
            </a:extLst>
          </p:cNvPr>
          <p:cNvSpPr txBox="1">
            <a:spLocks/>
          </p:cNvSpPr>
          <p:nvPr/>
        </p:nvSpPr>
        <p:spPr>
          <a:xfrm>
            <a:off x="712237" y="3718316"/>
            <a:ext cx="5791200" cy="94341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Tlumí hluk</a:t>
            </a:r>
          </a:p>
          <a:p>
            <a:pPr marL="1066785" lvl="1" indent="-609585" defTabSz="609585"/>
            <a:r>
              <a:rPr lang="pl-PL" sz="1400" dirty="0" err="1"/>
              <a:t>snižuje</a:t>
            </a:r>
            <a:r>
              <a:rPr lang="pl-PL" sz="1400" dirty="0"/>
              <a:t> </a:t>
            </a:r>
            <a:r>
              <a:rPr lang="pl-PL" sz="1400" b="1" dirty="0" err="1"/>
              <a:t>hluk</a:t>
            </a:r>
            <a:r>
              <a:rPr lang="pl-PL" sz="1400" b="1" dirty="0"/>
              <a:t> z </a:t>
            </a:r>
            <a:r>
              <a:rPr lang="pl-PL" sz="1400" b="1" dirty="0" err="1"/>
              <a:t>venku</a:t>
            </a:r>
            <a:r>
              <a:rPr lang="pl-PL" sz="1400" b="1" dirty="0"/>
              <a:t> (</a:t>
            </a:r>
            <a:r>
              <a:rPr lang="pl-PL" sz="1400" b="1" dirty="0" err="1"/>
              <a:t>silnice</a:t>
            </a:r>
            <a:r>
              <a:rPr lang="pl-PL" sz="1400" b="1" dirty="0"/>
              <a:t>, </a:t>
            </a:r>
            <a:r>
              <a:rPr lang="pl-PL" sz="1400" b="1" dirty="0" err="1"/>
              <a:t>vítr</a:t>
            </a:r>
            <a:r>
              <a:rPr lang="pl-PL" sz="1400" b="1" dirty="0"/>
              <a:t>)</a:t>
            </a:r>
          </a:p>
          <a:p>
            <a:pPr marL="1066785" lvl="1" indent="-609585" defTabSz="609585"/>
            <a:r>
              <a:rPr lang="pt-BR" sz="1400" dirty="0" err="1"/>
              <a:t>proto</a:t>
            </a:r>
            <a:r>
              <a:rPr lang="pt-BR" sz="1400" dirty="0"/>
              <a:t> </a:t>
            </a:r>
            <a:r>
              <a:rPr lang="pt-BR" sz="1400" dirty="0" err="1"/>
              <a:t>mají</a:t>
            </a:r>
            <a:r>
              <a:rPr lang="pt-BR" sz="1400" dirty="0"/>
              <a:t> </a:t>
            </a:r>
            <a:r>
              <a:rPr lang="pt-BR" sz="1400" dirty="0" err="1"/>
              <a:t>moderní</a:t>
            </a:r>
            <a:r>
              <a:rPr lang="pt-BR" sz="1400" dirty="0"/>
              <a:t> </a:t>
            </a:r>
            <a:r>
              <a:rPr lang="pt-BR" sz="1400" dirty="0" err="1"/>
              <a:t>auta</a:t>
            </a:r>
            <a:r>
              <a:rPr lang="pt-BR" sz="1400" dirty="0"/>
              <a:t> „</a:t>
            </a:r>
            <a:r>
              <a:rPr lang="pt-BR" sz="1400" dirty="0" err="1"/>
              <a:t>tišší</a:t>
            </a:r>
            <a:r>
              <a:rPr lang="pt-BR" sz="1400" dirty="0"/>
              <a:t> </a:t>
            </a:r>
            <a:r>
              <a:rPr lang="pt-BR" sz="1400" dirty="0" err="1"/>
              <a:t>kabinu</a:t>
            </a:r>
            <a:r>
              <a:rPr lang="pt-BR" sz="1400" dirty="0"/>
              <a:t>“</a:t>
            </a:r>
            <a:endParaRPr lang="cs-CZ" sz="1400" b="1" dirty="0"/>
          </a:p>
          <a:p>
            <a:pPr marL="742950" lvl="2" indent="0" defTabSz="609585">
              <a:buNone/>
            </a:pPr>
            <a:endParaRPr lang="cs-CZ" sz="1200" b="1" dirty="0"/>
          </a:p>
          <a:p>
            <a:pPr marL="742950" lvl="2" indent="0" defTabSz="609585">
              <a:buNone/>
            </a:pPr>
            <a:endParaRPr lang="cs-CZ" sz="1200" dirty="0"/>
          </a:p>
        </p:txBody>
      </p:sp>
      <p:sp>
        <p:nvSpPr>
          <p:cNvPr id="26" name="Zástupný symbol pro obsah 2">
            <a:extLst>
              <a:ext uri="{FF2B5EF4-FFF2-40B4-BE49-F238E27FC236}">
                <a16:creationId xmlns:a16="http://schemas.microsoft.com/office/drawing/2014/main" id="{1FA299B5-7012-D002-199A-21A4B4BBFFAE}"/>
              </a:ext>
            </a:extLst>
          </p:cNvPr>
          <p:cNvSpPr txBox="1">
            <a:spLocks/>
          </p:cNvSpPr>
          <p:nvPr/>
        </p:nvSpPr>
        <p:spPr>
          <a:xfrm>
            <a:off x="712237" y="2544919"/>
            <a:ext cx="5791200" cy="124475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Drží pasažéry uvnitř auta</a:t>
            </a:r>
          </a:p>
          <a:p>
            <a:pPr marL="1066785" lvl="1" indent="-609585" defTabSz="609585"/>
            <a:r>
              <a:rPr lang="cs-CZ" sz="1400" dirty="0"/>
              <a:t>zabránit </a:t>
            </a:r>
            <a:r>
              <a:rPr lang="cs-CZ" sz="1400" b="1" dirty="0"/>
              <a:t>vypadnutí z auta při nárazu </a:t>
            </a:r>
          </a:p>
          <a:p>
            <a:pPr marL="1066785" lvl="1" indent="-609585" defTabSz="609585"/>
            <a:r>
              <a:rPr lang="pt-BR" sz="1400" b="1" dirty="0" err="1"/>
              <a:t>funguje</a:t>
            </a:r>
            <a:r>
              <a:rPr lang="pt-BR" sz="1400" b="1" dirty="0"/>
              <a:t> </a:t>
            </a:r>
            <a:r>
              <a:rPr lang="pt-BR" sz="1400" b="1" dirty="0" err="1"/>
              <a:t>spolu</a:t>
            </a:r>
            <a:r>
              <a:rPr lang="pt-BR" sz="1400" b="1" dirty="0"/>
              <a:t> s </a:t>
            </a:r>
            <a:r>
              <a:rPr lang="pt-BR" sz="1400" b="1" dirty="0" err="1"/>
              <a:t>airbagem</a:t>
            </a:r>
            <a:r>
              <a:rPr lang="pt-BR" sz="1400" b="1" dirty="0"/>
              <a:t> (</a:t>
            </a:r>
            <a:r>
              <a:rPr lang="pt-BR" sz="1400" b="1" dirty="0" err="1"/>
              <a:t>opírá</a:t>
            </a:r>
            <a:r>
              <a:rPr lang="pt-BR" sz="1400" b="1" dirty="0"/>
              <a:t> se o </a:t>
            </a:r>
            <a:r>
              <a:rPr lang="pt-BR" sz="1400" b="1" dirty="0" err="1"/>
              <a:t>čelní</a:t>
            </a:r>
            <a:r>
              <a:rPr lang="pt-BR" sz="1400" b="1" dirty="0"/>
              <a:t> </a:t>
            </a:r>
            <a:r>
              <a:rPr lang="pt-BR" sz="1400" b="1" dirty="0" err="1"/>
              <a:t>sklo</a:t>
            </a:r>
            <a:r>
              <a:rPr lang="pt-BR" sz="1400" b="1" dirty="0"/>
              <a:t>)</a:t>
            </a:r>
            <a:endParaRPr lang="cs-CZ" sz="1400" b="1" dirty="0"/>
          </a:p>
          <a:p>
            <a:pPr marL="1352535" lvl="2" indent="-609585" defTabSz="609585"/>
            <a:r>
              <a:rPr lang="cs-CZ" sz="1200" dirty="0"/>
              <a:t>Bez něj by bezpečnostní systémy nefungovaly správně</a:t>
            </a:r>
            <a:endParaRPr lang="cs-CZ" sz="1200" b="1" dirty="0"/>
          </a:p>
          <a:p>
            <a:pPr marL="742950" lvl="2" indent="0" defTabSz="609585">
              <a:buNone/>
            </a:pPr>
            <a:endParaRPr lang="cs-CZ" sz="1200" dirty="0"/>
          </a:p>
        </p:txBody>
      </p:sp>
      <p:sp>
        <p:nvSpPr>
          <p:cNvPr id="27" name="Zástupný symbol pro obsah 2">
            <a:extLst>
              <a:ext uri="{FF2B5EF4-FFF2-40B4-BE49-F238E27FC236}">
                <a16:creationId xmlns:a16="http://schemas.microsoft.com/office/drawing/2014/main" id="{06979C01-85CE-E663-4E55-CC44EA901947}"/>
              </a:ext>
            </a:extLst>
          </p:cNvPr>
          <p:cNvSpPr txBox="1">
            <a:spLocks/>
          </p:cNvSpPr>
          <p:nvPr/>
        </p:nvSpPr>
        <p:spPr>
          <a:xfrm>
            <a:off x="712237" y="4728398"/>
            <a:ext cx="5791200" cy="93995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Filtruje UV záření</a:t>
            </a:r>
          </a:p>
          <a:p>
            <a:pPr marL="1066785" lvl="1" indent="-609585" defTabSz="609585"/>
            <a:r>
              <a:rPr lang="cs-CZ" sz="1400" dirty="0"/>
              <a:t>blokuje většinu </a:t>
            </a:r>
            <a:r>
              <a:rPr lang="cs-CZ" sz="1400" b="1" dirty="0"/>
              <a:t>UV paprsků</a:t>
            </a:r>
          </a:p>
          <a:p>
            <a:pPr marL="1352535" lvl="2" indent="-609585" defTabSz="609585"/>
            <a:r>
              <a:rPr lang="cs-CZ" sz="1200" dirty="0"/>
              <a:t>Chrání: interiér (plasty, sedačky),ale i pokožku uživatele</a:t>
            </a:r>
          </a:p>
        </p:txBody>
      </p:sp>
      <p:sp>
        <p:nvSpPr>
          <p:cNvPr id="28" name="Zástupný symbol pro obsah 2">
            <a:extLst>
              <a:ext uri="{FF2B5EF4-FFF2-40B4-BE49-F238E27FC236}">
                <a16:creationId xmlns:a16="http://schemas.microsoft.com/office/drawing/2014/main" id="{025B99C9-AC95-AF06-610F-F26E94A2EED6}"/>
              </a:ext>
            </a:extLst>
          </p:cNvPr>
          <p:cNvSpPr txBox="1">
            <a:spLocks/>
          </p:cNvSpPr>
          <p:nvPr/>
        </p:nvSpPr>
        <p:spPr>
          <a:xfrm>
            <a:off x="712237" y="5632540"/>
            <a:ext cx="5791200" cy="93995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Zvyšuje pevnost skla</a:t>
            </a:r>
          </a:p>
          <a:p>
            <a:pPr marL="1066785" lvl="1" indent="-609585" defTabSz="609585"/>
            <a:r>
              <a:rPr lang="cs-CZ" sz="1400" dirty="0"/>
              <a:t>čelní sklo je díky PVB </a:t>
            </a:r>
            <a:r>
              <a:rPr lang="cs-CZ" sz="1400" b="1" dirty="0"/>
              <a:t>odolnější proti prasknutí</a:t>
            </a:r>
          </a:p>
          <a:p>
            <a:pPr marL="1352535" lvl="2" indent="-609585" defTabSz="609585"/>
            <a:r>
              <a:rPr lang="cs-CZ" sz="1200" dirty="0"/>
              <a:t>přispívá ke </a:t>
            </a:r>
            <a:r>
              <a:rPr lang="cs-CZ" sz="1200" b="1" dirty="0"/>
              <a:t>strukturální pevnosti karoserie</a:t>
            </a:r>
            <a:endParaRPr lang="cs-CZ" sz="1200" dirty="0"/>
          </a:p>
        </p:txBody>
      </p:sp>
      <p:sp>
        <p:nvSpPr>
          <p:cNvPr id="29" name="Zástupný symbol pro obsah 2">
            <a:extLst>
              <a:ext uri="{FF2B5EF4-FFF2-40B4-BE49-F238E27FC236}">
                <a16:creationId xmlns:a16="http://schemas.microsoft.com/office/drawing/2014/main" id="{E2C2AB12-CE06-89DF-E6A1-D26BF336D4F7}"/>
              </a:ext>
            </a:extLst>
          </p:cNvPr>
          <p:cNvSpPr txBox="1">
            <a:spLocks/>
          </p:cNvSpPr>
          <p:nvPr/>
        </p:nvSpPr>
        <p:spPr>
          <a:xfrm>
            <a:off x="6205246" y="4446008"/>
            <a:ext cx="6165202" cy="194524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Jednoduše řečeno</a:t>
            </a:r>
          </a:p>
          <a:p>
            <a:pPr marL="1066785" lvl="1" indent="-609585" defTabSz="609585"/>
            <a:r>
              <a:rPr lang="cs-CZ" sz="1400" dirty="0"/>
              <a:t>Bez PVB by čelní sklo bylo jen obyčejné sklo které:</a:t>
            </a:r>
            <a:endParaRPr lang="cs-CZ" sz="1400" b="1" dirty="0"/>
          </a:p>
          <a:p>
            <a:pPr marL="1352535" lvl="2" indent="-609585" defTabSz="609585"/>
            <a:r>
              <a:rPr lang="cs-CZ" sz="1200" dirty="0"/>
              <a:t>se při nárazu rozsype</a:t>
            </a:r>
          </a:p>
          <a:p>
            <a:pPr marL="1352535" lvl="2" indent="-609585" defTabSz="609585"/>
            <a:r>
              <a:rPr lang="cs-CZ" sz="1200" dirty="0"/>
              <a:t>neposkytuje ochranu</a:t>
            </a:r>
          </a:p>
          <a:p>
            <a:pPr marL="1352535" lvl="2" indent="-609585" defTabSz="609585"/>
            <a:r>
              <a:rPr lang="cs-CZ" sz="1200" dirty="0"/>
              <a:t>nepomáhá bezpečnostním systémům</a:t>
            </a:r>
            <a:endParaRPr lang="cs-CZ" sz="1200" b="1" dirty="0"/>
          </a:p>
          <a:p>
            <a:pPr marL="742950" lvl="2" indent="0" defTabSz="609585">
              <a:buNone/>
            </a:pPr>
            <a:endParaRPr lang="cs-CZ" sz="1200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D6457A8E-7F5C-7025-493A-D5CF136BCF16}"/>
              </a:ext>
            </a:extLst>
          </p:cNvPr>
          <p:cNvSpPr txBox="1"/>
          <p:nvPr/>
        </p:nvSpPr>
        <p:spPr>
          <a:xfrm>
            <a:off x="6567196" y="5703887"/>
            <a:ext cx="5161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Sklo s PVB je bezpečnostní prvek auta, ne jen „okno“.</a:t>
            </a:r>
          </a:p>
        </p:txBody>
      </p:sp>
    </p:spTree>
    <p:extLst>
      <p:ext uri="{BB962C8B-B14F-4D97-AF65-F5344CB8AC3E}">
        <p14:creationId xmlns:p14="http://schemas.microsoft.com/office/powerpoint/2010/main" val="291739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152712-CC26-414E-BBBB-4CE9F9112463}" type="slidenum">
              <a:rPr kumimoji="1" lang="ja-JP" altLang="en-US">
                <a:latin typeface="Arial" panose="020B0604020202020204"/>
              </a:rPr>
              <a:pPr defTabSz="609585"/>
              <a:t>4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Úvod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4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534572" y="1020293"/>
            <a:ext cx="11122856" cy="513771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1. Proces vkládání PVB do skla – sklo je již ohnuté, umyté, čisté a suché</a:t>
            </a:r>
          </a:p>
          <a:p>
            <a:pPr marL="609585" indent="-609585" defTabSz="609585"/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2.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AGC se využívají 2 různé procesy předlisování toto je (proces -1)</a:t>
            </a:r>
          </a:p>
          <a:p>
            <a:pPr marL="609585" indent="-609585" defTabSz="609585"/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3. Lisování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EE9065-105A-1210-68AF-AEA8062F1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7" y="3778188"/>
            <a:ext cx="2336960" cy="196678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EC73396-2BF1-FF7D-7C88-0475EBC7A7C5}"/>
              </a:ext>
            </a:extLst>
          </p:cNvPr>
          <p:cNvSpPr txBox="1"/>
          <p:nvPr/>
        </p:nvSpPr>
        <p:spPr>
          <a:xfrm>
            <a:off x="533314" y="2375038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1.Skládání –vkládání PVB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CB180DD8-C68A-EA43-CAD1-DDD4C39B4CE8}"/>
              </a:ext>
            </a:extLst>
          </p:cNvPr>
          <p:cNvSpPr/>
          <p:nvPr/>
        </p:nvSpPr>
        <p:spPr>
          <a:xfrm>
            <a:off x="2687229" y="4539626"/>
            <a:ext cx="472966" cy="4798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F726D47-4B99-6035-3C16-C6C948962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087" y="3778188"/>
            <a:ext cx="1901897" cy="196678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28FEBC5B-70F1-F334-EA4A-16A99CF50F4D}"/>
              </a:ext>
            </a:extLst>
          </p:cNvPr>
          <p:cNvSpPr txBox="1"/>
          <p:nvPr/>
        </p:nvSpPr>
        <p:spPr>
          <a:xfrm>
            <a:off x="3353711" y="2976775"/>
            <a:ext cx="198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Odvzdušnění pomocí 2 válců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850E0638-07C0-C7A4-F3DD-C2C020DB6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37" y="3778188"/>
            <a:ext cx="1869354" cy="1924718"/>
          </a:xfrm>
          <a:prstGeom prst="rect">
            <a:avLst/>
          </a:prstGeom>
        </p:spPr>
      </p:pic>
      <p:sp>
        <p:nvSpPr>
          <p:cNvPr id="31" name="Šipka: doprava 30">
            <a:extLst>
              <a:ext uri="{FF2B5EF4-FFF2-40B4-BE49-F238E27FC236}">
                <a16:creationId xmlns:a16="http://schemas.microsoft.com/office/drawing/2014/main" id="{C7D88FFC-4293-EEC5-0B16-2513786330B5}"/>
              </a:ext>
            </a:extLst>
          </p:cNvPr>
          <p:cNvSpPr/>
          <p:nvPr/>
        </p:nvSpPr>
        <p:spPr>
          <a:xfrm>
            <a:off x="5050984" y="4521673"/>
            <a:ext cx="618330" cy="4798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33" name="Šipka: doprava 32">
            <a:extLst>
              <a:ext uri="{FF2B5EF4-FFF2-40B4-BE49-F238E27FC236}">
                <a16:creationId xmlns:a16="http://schemas.microsoft.com/office/drawing/2014/main" id="{26930246-AF41-7F97-5239-4250D7B7B1DC}"/>
              </a:ext>
            </a:extLst>
          </p:cNvPr>
          <p:cNvSpPr/>
          <p:nvPr/>
        </p:nvSpPr>
        <p:spPr>
          <a:xfrm>
            <a:off x="7481572" y="4539626"/>
            <a:ext cx="618330" cy="4798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333034FB-8759-1D70-8996-0B1F6F1CC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902" y="3774768"/>
            <a:ext cx="1900286" cy="1924718"/>
          </a:xfrm>
          <a:prstGeom prst="rect">
            <a:avLst/>
          </a:prstGeom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D53E1A78-3DA3-E19A-18E1-17F2F02EAA9F}"/>
              </a:ext>
            </a:extLst>
          </p:cNvPr>
          <p:cNvSpPr txBox="1"/>
          <p:nvPr/>
        </p:nvSpPr>
        <p:spPr>
          <a:xfrm>
            <a:off x="8037495" y="2845753"/>
            <a:ext cx="26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Autokláv – lisování dodá sklu bezpečnostní parametry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051E6499-9227-1088-C125-11F631A0EAF4}"/>
              </a:ext>
            </a:extLst>
          </p:cNvPr>
          <p:cNvSpPr txBox="1"/>
          <p:nvPr/>
        </p:nvSpPr>
        <p:spPr>
          <a:xfrm>
            <a:off x="5309798" y="2804398"/>
            <a:ext cx="2819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Sklo po předlisování je mléčné a nesplňuje bezpečnostní požadavky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837E925-F00B-DF1B-1494-05519BC9054E}"/>
              </a:ext>
            </a:extLst>
          </p:cNvPr>
          <p:cNvSpPr txBox="1"/>
          <p:nvPr/>
        </p:nvSpPr>
        <p:spPr>
          <a:xfrm>
            <a:off x="4411672" y="2375038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2. Předlisování proces „1“ 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6E6E1C29-9775-6238-8329-AB0BF628ADCC}"/>
              </a:ext>
            </a:extLst>
          </p:cNvPr>
          <p:cNvSpPr txBox="1"/>
          <p:nvPr/>
        </p:nvSpPr>
        <p:spPr>
          <a:xfrm>
            <a:off x="8547511" y="236143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3. Lisování</a:t>
            </a: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25C36D4E-423A-7E1E-4A3D-5CC30B8A511F}"/>
              </a:ext>
            </a:extLst>
          </p:cNvPr>
          <p:cNvCxnSpPr>
            <a:cxnSpLocks/>
          </p:cNvCxnSpPr>
          <p:nvPr/>
        </p:nvCxnSpPr>
        <p:spPr>
          <a:xfrm>
            <a:off x="1482539" y="3545019"/>
            <a:ext cx="47318" cy="119210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0319D4C-455C-1083-3393-860DA2622E29}"/>
              </a:ext>
            </a:extLst>
          </p:cNvPr>
          <p:cNvSpPr txBox="1"/>
          <p:nvPr/>
        </p:nvSpPr>
        <p:spPr>
          <a:xfrm>
            <a:off x="837837" y="2986363"/>
            <a:ext cx="174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PVB se vkládá mezi  2 skla </a:t>
            </a:r>
          </a:p>
        </p:txBody>
      </p:sp>
    </p:spTree>
    <p:extLst>
      <p:ext uri="{BB962C8B-B14F-4D97-AF65-F5344CB8AC3E}">
        <p14:creationId xmlns:p14="http://schemas.microsoft.com/office/powerpoint/2010/main" val="319109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E07BA-8D24-C06F-E4A8-4B47C7472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EA03BD-9B7F-29D7-B327-FC25E0B4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152712-CC26-414E-BBBB-4CE9F9112463}" type="slidenum">
              <a:rPr kumimoji="1" lang="ja-JP" altLang="en-US">
                <a:latin typeface="Arial" panose="020B0604020202020204"/>
              </a:rPr>
              <a:pPr defTabSz="609585"/>
              <a:t>5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80D64C-5F52-99A5-02B9-B13E594F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Úvod</a:t>
            </a:r>
            <a:endParaRPr lang="en-US" sz="3200" dirty="0"/>
          </a:p>
        </p:txBody>
      </p:sp>
      <p:sp>
        <p:nvSpPr>
          <p:cNvPr id="12" name="Zástupný symbol pro číslo snímku 3">
            <a:extLst>
              <a:ext uri="{FF2B5EF4-FFF2-40B4-BE49-F238E27FC236}">
                <a16:creationId xmlns:a16="http://schemas.microsoft.com/office/drawing/2014/main" id="{444B471E-BF7E-54BD-265E-BAFA445B07F5}"/>
              </a:ext>
            </a:extLst>
          </p:cNvPr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5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320B357-E322-1AC6-DA50-6BE557DEAE0E}"/>
              </a:ext>
            </a:extLst>
          </p:cNvPr>
          <p:cNvSpPr txBox="1">
            <a:spLocks/>
          </p:cNvSpPr>
          <p:nvPr/>
        </p:nvSpPr>
        <p:spPr>
          <a:xfrm>
            <a:off x="534572" y="1020293"/>
            <a:ext cx="11122856" cy="513771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1.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vkládání PVB do skla– sklo je již ohnuté, umyté, čisté a suché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marL="609585" indent="-609585" defTabSz="609585"/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2.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AGC se využívají 2 různé procesy předlisování toto je (proces -2)</a:t>
            </a:r>
          </a:p>
          <a:p>
            <a:pPr marL="609585" indent="-609585" defTabSz="609585"/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3. Lisování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CD96C0-3260-B750-CB2A-2B7CF8CBF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7" y="3778188"/>
            <a:ext cx="2336960" cy="196678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97D3FEF-E7FD-0328-0993-DB7388B08CD9}"/>
              </a:ext>
            </a:extLst>
          </p:cNvPr>
          <p:cNvSpPr txBox="1"/>
          <p:nvPr/>
        </p:nvSpPr>
        <p:spPr>
          <a:xfrm>
            <a:off x="467667" y="241062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1.Skládání - vkládání PVB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42FDE089-5778-D054-8F33-1552B6C3185B}"/>
              </a:ext>
            </a:extLst>
          </p:cNvPr>
          <p:cNvSpPr/>
          <p:nvPr/>
        </p:nvSpPr>
        <p:spPr>
          <a:xfrm>
            <a:off x="2687229" y="4539626"/>
            <a:ext cx="472966" cy="4798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31" name="Šipka: doprava 30">
            <a:extLst>
              <a:ext uri="{FF2B5EF4-FFF2-40B4-BE49-F238E27FC236}">
                <a16:creationId xmlns:a16="http://schemas.microsoft.com/office/drawing/2014/main" id="{E57FD436-7A6F-E7D8-883E-15F318B1D1ED}"/>
              </a:ext>
            </a:extLst>
          </p:cNvPr>
          <p:cNvSpPr/>
          <p:nvPr/>
        </p:nvSpPr>
        <p:spPr>
          <a:xfrm>
            <a:off x="5050984" y="4521673"/>
            <a:ext cx="576863" cy="4798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sp>
        <p:nvSpPr>
          <p:cNvPr id="33" name="Šipka: doprava 32">
            <a:extLst>
              <a:ext uri="{FF2B5EF4-FFF2-40B4-BE49-F238E27FC236}">
                <a16:creationId xmlns:a16="http://schemas.microsoft.com/office/drawing/2014/main" id="{46A15CCE-7AC0-21FD-6A6F-2326174FC97B}"/>
              </a:ext>
            </a:extLst>
          </p:cNvPr>
          <p:cNvSpPr/>
          <p:nvPr/>
        </p:nvSpPr>
        <p:spPr>
          <a:xfrm>
            <a:off x="7481572" y="4539626"/>
            <a:ext cx="618330" cy="4798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cs-CZ"/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BE32FC75-B47A-3107-1616-1E8675368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902" y="3774768"/>
            <a:ext cx="1900286" cy="1924718"/>
          </a:xfrm>
          <a:prstGeom prst="rect">
            <a:avLst/>
          </a:prstGeom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14EB0D43-772A-B4F3-DC66-A9C2CC356498}"/>
              </a:ext>
            </a:extLst>
          </p:cNvPr>
          <p:cNvSpPr txBox="1"/>
          <p:nvPr/>
        </p:nvSpPr>
        <p:spPr>
          <a:xfrm>
            <a:off x="8037495" y="2845753"/>
            <a:ext cx="26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Autokláv – lisování dodá sklu bezpečnostní parametry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07A65E7-D081-477A-3FE6-A7F9F47FDBF7}"/>
              </a:ext>
            </a:extLst>
          </p:cNvPr>
          <p:cNvSpPr txBox="1"/>
          <p:nvPr/>
        </p:nvSpPr>
        <p:spPr>
          <a:xfrm>
            <a:off x="5309798" y="2804398"/>
            <a:ext cx="2819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Sklo po předlisování je čiré ale stále nesplňuje bezpečnostní požadavky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B4B46A88-A1CE-1742-7A80-0B17B1251127}"/>
              </a:ext>
            </a:extLst>
          </p:cNvPr>
          <p:cNvSpPr txBox="1"/>
          <p:nvPr/>
        </p:nvSpPr>
        <p:spPr>
          <a:xfrm>
            <a:off x="4045738" y="2412374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2. Předlisování proces „2“ 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023E766-6B54-39C3-7663-9F37F85E881D}"/>
              </a:ext>
            </a:extLst>
          </p:cNvPr>
          <p:cNvSpPr txBox="1"/>
          <p:nvPr/>
        </p:nvSpPr>
        <p:spPr>
          <a:xfrm>
            <a:off x="8547511" y="236143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3. Lisování</a:t>
            </a: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0407E0BC-2A6C-BAED-444D-CE39A71970AA}"/>
              </a:ext>
            </a:extLst>
          </p:cNvPr>
          <p:cNvCxnSpPr>
            <a:cxnSpLocks/>
          </p:cNvCxnSpPr>
          <p:nvPr/>
        </p:nvCxnSpPr>
        <p:spPr>
          <a:xfrm>
            <a:off x="1482539" y="3545019"/>
            <a:ext cx="47318" cy="119210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A058CF25-CED0-F706-4520-90C37EE56524}"/>
              </a:ext>
            </a:extLst>
          </p:cNvPr>
          <p:cNvSpPr txBox="1"/>
          <p:nvPr/>
        </p:nvSpPr>
        <p:spPr>
          <a:xfrm>
            <a:off x="837837" y="2986363"/>
            <a:ext cx="174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PVB se vkládá mezi  2 skla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62A302F-0BF7-DB5B-DF9C-2CCDF1FB9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064" y="3795482"/>
            <a:ext cx="1909799" cy="194948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8ACF4CB-7291-5A22-4883-A05C76D7D7E8}"/>
              </a:ext>
            </a:extLst>
          </p:cNvPr>
          <p:cNvSpPr txBox="1"/>
          <p:nvPr/>
        </p:nvSpPr>
        <p:spPr>
          <a:xfrm>
            <a:off x="3038635" y="308526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Vakuový dopravní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E598677-0E28-9FF6-127C-C49404DDD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6" y="3795482"/>
            <a:ext cx="1892272" cy="19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2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152712-CC26-414E-BBBB-4CE9F9112463}" type="slidenum">
              <a:rPr kumimoji="1" lang="ja-JP" altLang="en-US">
                <a:latin typeface="Arial" panose="020B0604020202020204"/>
              </a:rPr>
              <a:pPr defTabSz="609585"/>
              <a:t>6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Úvod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6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9544" y="1206905"/>
            <a:ext cx="11122856" cy="4746026"/>
          </a:xfrm>
          <a:prstGeom prst="rect">
            <a:avLst/>
          </a:prstGeom>
        </p:spPr>
        <p:txBody>
          <a:bodyPr vert="horz" lIns="121920" tIns="60960" rIns="121920" bIns="60960" rtlCol="0">
            <a:normAutofit fontScale="55000" lnSpcReduction="200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4600" b="1" i="1" u="sng" dirty="0">
                <a:latin typeface="Arial" panose="020B0604020202020204"/>
              </a:rPr>
              <a:t>Každá </a:t>
            </a:r>
            <a:r>
              <a:rPr lang="cs-CZ" sz="4600" b="1" i="1" u="sng" dirty="0" err="1">
                <a:latin typeface="Arial" panose="020B0604020202020204"/>
              </a:rPr>
              <a:t>předlisovací</a:t>
            </a:r>
            <a:r>
              <a:rPr lang="cs-CZ" sz="4600" b="1" i="1" u="sng" dirty="0">
                <a:latin typeface="Arial" panose="020B0604020202020204"/>
              </a:rPr>
              <a:t> technologie využívá jiný typ PVB - </a:t>
            </a:r>
            <a:r>
              <a:rPr lang="cs-CZ" sz="4600" b="1" i="1" u="sng" dirty="0" err="1">
                <a:latin typeface="Arial" panose="020B0604020202020204"/>
              </a:rPr>
              <a:t>embossu</a:t>
            </a:r>
            <a:endParaRPr lang="cs-CZ" sz="4600" b="1" i="1" u="sng" dirty="0">
              <a:latin typeface="Arial" panose="020B0604020202020204"/>
            </a:endParaRPr>
          </a:p>
          <a:p>
            <a:pPr marL="0" indent="0" defTabSz="609585">
              <a:buNone/>
            </a:pPr>
            <a:endParaRPr lang="cs-CZ" sz="2933" dirty="0">
              <a:latin typeface="Arial" panose="020B0604020202020204"/>
            </a:endParaRPr>
          </a:p>
          <a:p>
            <a:pPr marL="609585" indent="-609585" defTabSz="609585"/>
            <a:endParaRPr lang="cs-CZ" sz="2933" dirty="0">
              <a:latin typeface="Arial" panose="020B0604020202020204"/>
            </a:endParaRPr>
          </a:p>
          <a:p>
            <a:r>
              <a:rPr lang="cs-CZ" sz="3200" dirty="0"/>
              <a:t>Tenhle detail má velký praktický význam při výrobě laminovaného skla:</a:t>
            </a:r>
          </a:p>
          <a:p>
            <a:endParaRPr lang="cs-CZ" sz="3200" dirty="0"/>
          </a:p>
          <a:p>
            <a:r>
              <a:rPr lang="cs-CZ" sz="3200" b="1" dirty="0"/>
              <a:t>Odvod vzduchu při laminaci</a:t>
            </a:r>
            <a:br>
              <a:rPr lang="cs-CZ" sz="3200" dirty="0"/>
            </a:br>
            <a:r>
              <a:rPr lang="cs-CZ" sz="3200" dirty="0"/>
              <a:t>Mikrostruktura vytváří kanálky → vzduch se dostane ven při předlisování</a:t>
            </a:r>
          </a:p>
          <a:p>
            <a:pPr marL="0" indent="0">
              <a:buNone/>
            </a:pPr>
            <a:r>
              <a:rPr lang="cs-CZ" sz="3200" dirty="0"/>
              <a:t> </a:t>
            </a:r>
          </a:p>
          <a:p>
            <a:r>
              <a:rPr lang="cs-CZ" sz="3200" b="1" dirty="0"/>
              <a:t>Lepší přilnavost ke sklu</a:t>
            </a:r>
            <a:br>
              <a:rPr lang="cs-CZ" sz="3200" dirty="0"/>
            </a:br>
            <a:r>
              <a:rPr lang="cs-CZ" sz="3200" dirty="0"/>
              <a:t>Pomáhá rovnoměrnému spojení vrstev </a:t>
            </a:r>
          </a:p>
          <a:p>
            <a:endParaRPr lang="cs-CZ" sz="3200" dirty="0"/>
          </a:p>
          <a:p>
            <a:r>
              <a:rPr lang="cs-CZ" sz="3200" b="1" dirty="0"/>
              <a:t>Prevence bublin a vad</a:t>
            </a:r>
            <a:br>
              <a:rPr lang="cs-CZ" sz="3200" dirty="0"/>
            </a:br>
            <a:r>
              <a:rPr lang="cs-CZ" sz="3200" dirty="0"/>
              <a:t>Bez </a:t>
            </a:r>
            <a:r>
              <a:rPr lang="cs-CZ" sz="3200" dirty="0" err="1"/>
              <a:t>embossu</a:t>
            </a:r>
            <a:r>
              <a:rPr lang="cs-CZ" sz="3200" dirty="0"/>
              <a:t> by vznikaly optické defekty </a:t>
            </a:r>
          </a:p>
          <a:p>
            <a:endParaRPr lang="cs-CZ" sz="3200" dirty="0"/>
          </a:p>
          <a:p>
            <a:r>
              <a:rPr lang="cs-CZ" sz="3200" b="1" dirty="0"/>
              <a:t>Kontrola tloušťky a toku materiálu</a:t>
            </a:r>
            <a:br>
              <a:rPr lang="cs-CZ" sz="3200" dirty="0"/>
            </a:br>
            <a:r>
              <a:rPr lang="cs-CZ" sz="3200" dirty="0"/>
              <a:t>Důležité při zahřívání a lisování čelního skla</a:t>
            </a:r>
          </a:p>
          <a:p>
            <a:pPr marL="609585" indent="-609585" defTabSz="609585"/>
            <a:endParaRPr lang="cs-CZ" sz="2933" u="sng" dirty="0">
              <a:latin typeface="Arial" panose="020B0604020202020204"/>
            </a:endParaRPr>
          </a:p>
          <a:p>
            <a:pPr marL="609585" indent="-609585" defTabSz="609585"/>
            <a:endParaRPr lang="cs-CZ" sz="2400" dirty="0">
              <a:latin typeface="Arial" panose="020B0604020202020204"/>
            </a:endParaRPr>
          </a:p>
          <a:p>
            <a:pPr marL="609585" indent="-609585" defTabSz="609585"/>
            <a:endParaRPr lang="cs-CZ" sz="2400" dirty="0">
              <a:latin typeface="Arial" panose="020B0604020202020204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558FBB-51FB-784D-BB4B-650B12CC38EC}"/>
              </a:ext>
            </a:extLst>
          </p:cNvPr>
          <p:cNvSpPr txBox="1"/>
          <p:nvPr/>
        </p:nvSpPr>
        <p:spPr>
          <a:xfrm>
            <a:off x="7166027" y="366574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1 vodič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2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152712-CC26-414E-BBBB-4CE9F9112463}" type="slidenum">
              <a:rPr kumimoji="1" lang="ja-JP" altLang="en-US">
                <a:latin typeface="Arial" panose="020B0604020202020204"/>
              </a:rPr>
              <a:pPr defTabSz="609585"/>
              <a:t>7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Stávající řešení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7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290802" y="1253560"/>
            <a:ext cx="7602896" cy="2398595"/>
          </a:xfrm>
          <a:prstGeom prst="rect">
            <a:avLst/>
          </a:prstGeom>
        </p:spPr>
        <p:txBody>
          <a:bodyPr vert="horz" lIns="121920" tIns="60960" rIns="121920" bIns="60960" rtlCol="0">
            <a:normAutofit fontScale="85000" lnSpcReduction="200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dirty="0">
                <a:latin typeface="Arial" panose="020B0604020202020204"/>
              </a:rPr>
              <a:t>Stávající řešení má několik </a:t>
            </a:r>
            <a:r>
              <a:rPr lang="cs-CZ" u="sng" dirty="0">
                <a:latin typeface="Arial" panose="020B0604020202020204"/>
              </a:rPr>
              <a:t>nevýhod a rizik</a:t>
            </a:r>
            <a:r>
              <a:rPr lang="cs-CZ" dirty="0">
                <a:latin typeface="Arial" panose="020B0604020202020204"/>
              </a:rPr>
              <a:t>:</a:t>
            </a:r>
          </a:p>
          <a:p>
            <a:pPr marL="609585" indent="-609585" defTabSz="609585"/>
            <a:r>
              <a:rPr lang="cs-CZ" b="1" i="1" u="sng" dirty="0"/>
              <a:t>V současné době máme 3 dodavatele PVB - každý dodavatel má jiný typ </a:t>
            </a:r>
            <a:r>
              <a:rPr lang="cs-CZ" b="1" i="1" u="sng" dirty="0" err="1"/>
              <a:t>embossu</a:t>
            </a:r>
            <a:endParaRPr lang="cs-CZ" b="1" i="1" u="sng" dirty="0"/>
          </a:p>
          <a:p>
            <a:pPr marL="457200" lvl="1" indent="0" defTabSz="609585">
              <a:buNone/>
            </a:pPr>
            <a:endParaRPr lang="cs-CZ" b="1" dirty="0">
              <a:solidFill>
                <a:srgbClr val="C00000"/>
              </a:solidFill>
              <a:latin typeface="Arial" panose="020B0604020202020204"/>
            </a:endParaRPr>
          </a:p>
          <a:p>
            <a:pPr marL="1066785" lvl="1" indent="-609585" defTabSz="609585"/>
            <a:r>
              <a:rPr lang="cs-CZ" b="1" dirty="0">
                <a:solidFill>
                  <a:srgbClr val="C00000"/>
                </a:solidFill>
                <a:latin typeface="Arial" panose="020B0604020202020204"/>
              </a:rPr>
              <a:t>kvalitativní rizika</a:t>
            </a:r>
            <a:r>
              <a:rPr lang="cs-CZ" dirty="0">
                <a:latin typeface="Arial" panose="020B0604020202020204"/>
              </a:rPr>
              <a:t>:</a:t>
            </a:r>
          </a:p>
          <a:p>
            <a:pPr marL="1352535" lvl="2" indent="-609585" defTabSz="609585"/>
            <a:r>
              <a:rPr lang="cs-CZ" dirty="0">
                <a:latin typeface="Arial" panose="020B0604020202020204"/>
              </a:rPr>
              <a:t>Pracovník určí </a:t>
            </a:r>
            <a:r>
              <a:rPr lang="cs-CZ" dirty="0" err="1">
                <a:latin typeface="Arial" panose="020B0604020202020204"/>
              </a:rPr>
              <a:t>emboss</a:t>
            </a:r>
            <a:r>
              <a:rPr lang="cs-CZ" dirty="0">
                <a:latin typeface="Arial" panose="020B0604020202020204"/>
              </a:rPr>
              <a:t> PVB špatně-pomocí lupy.</a:t>
            </a:r>
          </a:p>
          <a:p>
            <a:pPr marL="1352535" lvl="2" indent="-609585" defTabSz="609585"/>
            <a:r>
              <a:rPr lang="cs-CZ" b="1" dirty="0">
                <a:latin typeface="Arial" panose="020B0604020202020204"/>
                <a:sym typeface="Wingdings" panose="05000000000000000000" pitchFamily="2" charset="2"/>
              </a:rPr>
              <a:t>Pracovník určuje </a:t>
            </a:r>
            <a:r>
              <a:rPr lang="cs-CZ" b="1" dirty="0" err="1">
                <a:latin typeface="Arial" panose="020B0604020202020204"/>
                <a:sym typeface="Wingdings" panose="05000000000000000000" pitchFamily="2" charset="2"/>
              </a:rPr>
              <a:t>emboss</a:t>
            </a:r>
            <a:r>
              <a:rPr lang="cs-CZ" b="1" dirty="0">
                <a:latin typeface="Arial" panose="020B0604020202020204"/>
                <a:sym typeface="Wingdings" panose="05000000000000000000" pitchFamily="2" charset="2"/>
              </a:rPr>
              <a:t> porovnávací metodou.</a:t>
            </a:r>
          </a:p>
          <a:p>
            <a:pPr marL="1352535" lvl="2" indent="-609585" defTabSz="609585"/>
            <a:r>
              <a:rPr lang="cs-CZ" b="1" dirty="0">
                <a:latin typeface="Arial" panose="020B0604020202020204"/>
                <a:sym typeface="Wingdings" panose="05000000000000000000" pitchFamily="2" charset="2"/>
              </a:rPr>
              <a:t>Následující proces PVB zpracuje a hrozí kvalitativní problém. </a:t>
            </a:r>
          </a:p>
          <a:p>
            <a:pPr marL="1352535" lvl="2" indent="-609585" defTabSz="609585"/>
            <a:r>
              <a:rPr lang="cs-CZ" b="1" dirty="0">
                <a:latin typeface="Arial" panose="020B0604020202020204"/>
                <a:sym typeface="Wingdings" panose="05000000000000000000" pitchFamily="2" charset="2"/>
              </a:rPr>
              <a:t>Příklad </a:t>
            </a:r>
            <a:r>
              <a:rPr lang="cs-CZ" b="1" dirty="0" err="1">
                <a:latin typeface="Arial" panose="020B0604020202020204"/>
                <a:sym typeface="Wingdings" panose="05000000000000000000" pitchFamily="2" charset="2"/>
              </a:rPr>
              <a:t>embossu</a:t>
            </a:r>
            <a:r>
              <a:rPr lang="cs-CZ" b="1" dirty="0">
                <a:latin typeface="Arial" panose="020B0604020202020204"/>
                <a:sym typeface="Wingdings" panose="05000000000000000000" pitchFamily="2" charset="2"/>
              </a:rPr>
              <a:t> PVB. </a:t>
            </a:r>
            <a:endParaRPr lang="cs-CZ" b="1" dirty="0">
              <a:latin typeface="Arial" panose="020B0604020202020204"/>
            </a:endParaRPr>
          </a:p>
          <a:p>
            <a:pPr marL="1066785" lvl="1" indent="-609585" defTabSz="609585"/>
            <a:endParaRPr lang="cs-CZ" b="1" dirty="0">
              <a:solidFill>
                <a:srgbClr val="C00000"/>
              </a:solidFill>
              <a:latin typeface="Arial" panose="020B0604020202020204"/>
            </a:endParaRPr>
          </a:p>
          <a:p>
            <a:pPr marL="0" indent="0" defTabSz="609585">
              <a:buNone/>
            </a:pPr>
            <a:endParaRPr lang="cs-CZ" sz="1467" b="1" dirty="0">
              <a:latin typeface="Arial" panose="020B0604020202020204"/>
            </a:endParaRPr>
          </a:p>
          <a:p>
            <a:pPr marL="609585" indent="-609585" defTabSz="609585"/>
            <a:endParaRPr lang="cs-CZ" dirty="0">
              <a:latin typeface="Arial" panose="020B0604020202020204"/>
            </a:endParaRPr>
          </a:p>
          <a:p>
            <a:pPr marL="1219170" lvl="1" indent="-609585" defTabSz="609585"/>
            <a:endParaRPr lang="cs-CZ" sz="2400" dirty="0">
              <a:latin typeface="Arial" panose="020B0604020202020204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3DD6CF-2799-3E45-E27B-B45C94683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73" y="1373959"/>
            <a:ext cx="2046424" cy="195633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210FE22-8B80-E104-85E1-A69DE6A76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25" y="3788264"/>
            <a:ext cx="3320144" cy="263239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88CFBF3-FCE1-0E55-9B5B-DBC6177C9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59" y="3788263"/>
            <a:ext cx="4108645" cy="263239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AF66324-394A-6A62-E900-5D35A8284E61}"/>
              </a:ext>
            </a:extLst>
          </p:cNvPr>
          <p:cNvSpPr txBox="1"/>
          <p:nvPr/>
        </p:nvSpPr>
        <p:spPr>
          <a:xfrm>
            <a:off x="422984" y="3788264"/>
            <a:ext cx="1733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Takto je vidět </a:t>
            </a:r>
            <a:r>
              <a:rPr lang="cs-CZ" dirty="0" err="1"/>
              <a:t>emboss</a:t>
            </a:r>
            <a:r>
              <a:rPr lang="cs-CZ" dirty="0"/>
              <a:t> PVB lupou 10x znásobeno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E6D7444-0404-DD93-3F75-E8096BCF6089}"/>
              </a:ext>
            </a:extLst>
          </p:cNvPr>
          <p:cNvSpPr txBox="1"/>
          <p:nvPr/>
        </p:nvSpPr>
        <p:spPr>
          <a:xfrm>
            <a:off x="5713445" y="3788264"/>
            <a:ext cx="1733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Takto je vidět PVB pod mikroskopem 100x znásobeno</a:t>
            </a:r>
          </a:p>
        </p:txBody>
      </p:sp>
    </p:spTree>
    <p:extLst>
      <p:ext uri="{BB962C8B-B14F-4D97-AF65-F5344CB8AC3E}">
        <p14:creationId xmlns:p14="http://schemas.microsoft.com/office/powerpoint/2010/main" val="429384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152712-CC26-414E-BBBB-4CE9F9112463}" type="slidenum">
              <a:rPr kumimoji="1" lang="ja-JP" altLang="en-US">
                <a:latin typeface="Arial" panose="020B0604020202020204"/>
              </a:rPr>
              <a:pPr defTabSz="609585"/>
              <a:t>8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Zadání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8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609600" y="1253560"/>
            <a:ext cx="11216640" cy="444744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2933" b="1" dirty="0">
                <a:latin typeface="Arial" panose="020B0604020202020204"/>
              </a:rPr>
              <a:t>navrhněte způsob</a:t>
            </a:r>
            <a:r>
              <a:rPr lang="cs-CZ" sz="2933" dirty="0">
                <a:latin typeface="Arial" panose="020B0604020202020204"/>
              </a:rPr>
              <a:t>, kontroly typu PVB + databáze (historie měření) </a:t>
            </a:r>
          </a:p>
          <a:p>
            <a:pPr marL="0" indent="0" defTabSz="609585">
              <a:buNone/>
            </a:pPr>
            <a:endParaRPr lang="cs-CZ" sz="2933" dirty="0">
              <a:latin typeface="Arial" panose="020B0604020202020204"/>
            </a:endParaRPr>
          </a:p>
          <a:p>
            <a:pPr marL="609585" indent="-609585" defTabSz="609585"/>
            <a:r>
              <a:rPr lang="cs-CZ" sz="2933" b="1" dirty="0">
                <a:latin typeface="Arial" panose="020B0604020202020204"/>
              </a:rPr>
              <a:t>navrhněte nástroj či přístroj</a:t>
            </a:r>
            <a:r>
              <a:rPr lang="cs-CZ" sz="2933" dirty="0">
                <a:latin typeface="Arial" panose="020B0604020202020204"/>
              </a:rPr>
              <a:t>, kterým by se mohl kontrolovat </a:t>
            </a:r>
            <a:r>
              <a:rPr lang="cs-CZ" sz="2933" dirty="0" err="1">
                <a:latin typeface="Arial" panose="020B0604020202020204"/>
              </a:rPr>
              <a:t>emboss</a:t>
            </a:r>
            <a:r>
              <a:rPr lang="cs-CZ" sz="2933" dirty="0">
                <a:latin typeface="Arial" panose="020B0604020202020204"/>
              </a:rPr>
              <a:t> PVB a urči výrobce PVB, zároveň </a:t>
            </a:r>
            <a:r>
              <a:rPr lang="cs-CZ" sz="2933" b="1" dirty="0">
                <a:latin typeface="Arial" panose="020B0604020202020204"/>
              </a:rPr>
              <a:t>snadno použitelný</a:t>
            </a:r>
            <a:r>
              <a:rPr lang="cs-CZ" sz="2933" dirty="0">
                <a:latin typeface="Arial" panose="020B0604020202020204"/>
              </a:rPr>
              <a:t> pro pracovníky.</a:t>
            </a:r>
          </a:p>
          <a:p>
            <a:pPr marL="609585" indent="-609585" defTabSz="609585"/>
            <a:r>
              <a:rPr lang="cs-CZ" sz="2933" b="1" dirty="0"/>
              <a:t>vytvořte návod</a:t>
            </a:r>
            <a:r>
              <a:rPr lang="cs-CZ" sz="2933" dirty="0"/>
              <a:t>, jak (s nástrojem či přístrojem) postupovat</a:t>
            </a:r>
          </a:p>
          <a:p>
            <a:pPr marL="0" indent="0" defTabSz="609585">
              <a:buNone/>
            </a:pPr>
            <a:endParaRPr lang="cs-CZ" sz="2133" dirty="0"/>
          </a:p>
          <a:p>
            <a:pPr marL="609585" indent="-609585" defTabSz="609585"/>
            <a:r>
              <a:rPr lang="cs-CZ" sz="2933" dirty="0">
                <a:latin typeface="Arial" panose="020B0604020202020204"/>
              </a:rPr>
              <a:t>Nástroj či způsob kontroly je off-line nezasahuje do taktu linky </a:t>
            </a:r>
            <a:endParaRPr lang="cs-CZ" sz="2933" b="1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567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152712-CC26-414E-BBBB-4CE9F9112463}" type="slidenum">
              <a:rPr kumimoji="1" lang="ja-JP" altLang="en-US">
                <a:latin typeface="Arial" panose="020B0604020202020204"/>
              </a:rPr>
              <a:pPr defTabSz="609585"/>
              <a:t>9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Očekáváme pro soutěž…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  <a:latin typeface="Arial" panose="020B0604020202020204"/>
              </a:rPr>
              <a:pPr defTabSz="609585">
                <a:defRPr/>
              </a:pPr>
              <a:t>9</a:t>
            </a:fld>
            <a:endParaRPr lang="fr-FR" sz="13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609600" y="1253559"/>
            <a:ext cx="10972800" cy="505964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609585"/>
            <a:r>
              <a:rPr lang="cs-CZ" sz="2933" b="1" dirty="0">
                <a:latin typeface="Arial" panose="020B0604020202020204"/>
              </a:rPr>
              <a:t>funkční nástroj </a:t>
            </a:r>
          </a:p>
          <a:p>
            <a:pPr marL="609585" indent="-609585" defTabSz="609585"/>
            <a:r>
              <a:rPr lang="cs-CZ" sz="2933" dirty="0">
                <a:latin typeface="Arial" panose="020B0604020202020204"/>
              </a:rPr>
              <a:t>nebo</a:t>
            </a:r>
            <a:r>
              <a:rPr lang="cs-CZ" sz="2933" b="1" dirty="0">
                <a:latin typeface="Arial" panose="020B0604020202020204"/>
              </a:rPr>
              <a:t> prototyp nástroje </a:t>
            </a:r>
            <a:r>
              <a:rPr lang="cs-CZ" sz="2933" dirty="0">
                <a:latin typeface="Arial" panose="020B0604020202020204"/>
              </a:rPr>
              <a:t>a </a:t>
            </a:r>
            <a:r>
              <a:rPr lang="cs-CZ" sz="2933" b="1" dirty="0">
                <a:latin typeface="Arial" panose="020B0604020202020204"/>
              </a:rPr>
              <a:t>komplexní návrh nástroje</a:t>
            </a:r>
            <a:endParaRPr lang="cs-CZ" sz="2933" dirty="0">
              <a:latin typeface="Arial" panose="020B0604020202020204"/>
            </a:endParaRPr>
          </a:p>
          <a:p>
            <a:pPr marL="1219170" lvl="1" indent="-609585" defTabSz="609585"/>
            <a:r>
              <a:rPr lang="cs-CZ" sz="2400" dirty="0">
                <a:latin typeface="Arial" panose="020B0604020202020204"/>
              </a:rPr>
              <a:t>včetně výkresu, soupisu všech dílů, potřebných úprav pro zprovoznění nástroje, apod.</a:t>
            </a:r>
          </a:p>
          <a:p>
            <a:pPr marL="1600160" lvl="2" indent="-380990" defTabSz="609585"/>
            <a:endParaRPr lang="cs-CZ" sz="2133" dirty="0">
              <a:latin typeface="Arial" panose="020B0604020202020204"/>
            </a:endParaRPr>
          </a:p>
          <a:p>
            <a:pPr marL="609585" indent="-609585" defTabSz="609585"/>
            <a:r>
              <a:rPr lang="cs-CZ" sz="2933" b="1" dirty="0">
                <a:latin typeface="Arial" panose="020B0604020202020204"/>
              </a:rPr>
              <a:t>návod</a:t>
            </a:r>
            <a:r>
              <a:rPr lang="cs-CZ" sz="2933" dirty="0">
                <a:latin typeface="Arial" panose="020B0604020202020204"/>
              </a:rPr>
              <a:t> na obsluhu nástroje</a:t>
            </a:r>
          </a:p>
          <a:p>
            <a:pPr marL="609585" indent="-609585" defTabSz="609585"/>
            <a:r>
              <a:rPr lang="cs-CZ" sz="2933" b="1" dirty="0">
                <a:latin typeface="Arial" panose="020B0604020202020204"/>
              </a:rPr>
              <a:t>návod</a:t>
            </a:r>
            <a:r>
              <a:rPr lang="cs-CZ" sz="2933" dirty="0">
                <a:latin typeface="Arial" panose="020B0604020202020204"/>
              </a:rPr>
              <a:t> na postup kontroly </a:t>
            </a:r>
            <a:r>
              <a:rPr lang="cs-CZ" sz="2933" dirty="0" err="1">
                <a:latin typeface="Arial" panose="020B0604020202020204"/>
              </a:rPr>
              <a:t>embossu</a:t>
            </a:r>
            <a:r>
              <a:rPr lang="cs-CZ" sz="2933" dirty="0">
                <a:latin typeface="Arial" panose="020B0604020202020204"/>
              </a:rPr>
              <a:t> PVB</a:t>
            </a:r>
          </a:p>
          <a:p>
            <a:pPr marL="609585" indent="-609585" defTabSz="609585"/>
            <a:endParaRPr lang="cs-CZ" sz="2933" dirty="0">
              <a:latin typeface="Arial" panose="020B0604020202020204"/>
            </a:endParaRPr>
          </a:p>
          <a:p>
            <a:pPr marL="609585" indent="-609585" defTabSz="609585"/>
            <a:r>
              <a:rPr lang="cs-CZ" sz="2933" b="1" dirty="0">
                <a:latin typeface="Arial" panose="020B0604020202020204"/>
              </a:rPr>
              <a:t>praktickou ukázku </a:t>
            </a:r>
            <a:r>
              <a:rPr lang="cs-CZ" sz="2933" dirty="0">
                <a:latin typeface="Arial" panose="020B0604020202020204"/>
              </a:rPr>
              <a:t>s důrazem na funkčnost a snadnost provedení či obsluhy</a:t>
            </a:r>
          </a:p>
        </p:txBody>
      </p:sp>
    </p:spTree>
    <p:extLst>
      <p:ext uri="{BB962C8B-B14F-4D97-AF65-F5344CB8AC3E}">
        <p14:creationId xmlns:p14="http://schemas.microsoft.com/office/powerpoint/2010/main" val="32477947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gc_powerpoint_template_screen(16-9)">
  <a:themeElements>
    <a:clrScheme name="AGC">
      <a:dk1>
        <a:srgbClr val="465A64"/>
      </a:dk1>
      <a:lt1>
        <a:srgbClr val="FFFFFF"/>
      </a:lt1>
      <a:dk2>
        <a:srgbClr val="465A64"/>
      </a:dk2>
      <a:lt2>
        <a:srgbClr val="D0DBE1"/>
      </a:lt2>
      <a:accent1>
        <a:srgbClr val="001F6C"/>
      </a:accent1>
      <a:accent2>
        <a:srgbClr val="E30046"/>
      </a:accent2>
      <a:accent3>
        <a:srgbClr val="49649B"/>
      </a:accent3>
      <a:accent4>
        <a:srgbClr val="43695B"/>
      </a:accent4>
      <a:accent5>
        <a:srgbClr val="1F006B"/>
      </a:accent5>
      <a:accent6>
        <a:srgbClr val="5B61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2" id="{5BAB60DC-5861-7644-8657-E0FB4990618F}" vid="{4C51C296-E95B-704D-9A14-EA5D62161D5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719</Words>
  <Application>Microsoft Office PowerPoint</Application>
  <PresentationFormat>Širokoúhlá obrazovka</PresentationFormat>
  <Paragraphs>141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Motiv Office</vt:lpstr>
      <vt:lpstr>1_agc_powerpoint_template_screen(16-9)</vt:lpstr>
      <vt:lpstr>TECHNOWIZZ 2026</vt:lpstr>
      <vt:lpstr>Úvod</vt:lpstr>
      <vt:lpstr>Úvod</vt:lpstr>
      <vt:lpstr>Úvod</vt:lpstr>
      <vt:lpstr>Úvod</vt:lpstr>
      <vt:lpstr>Úvod</vt:lpstr>
      <vt:lpstr>Stávající řešení</vt:lpstr>
      <vt:lpstr>Zadání</vt:lpstr>
      <vt:lpstr>Očekáváme pro soutěž…</vt:lpstr>
      <vt:lpstr>Očekávaný přínos</vt:lpstr>
      <vt:lpstr>Další podklady</vt:lpstr>
      <vt:lpstr>Kontakt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Zadání 3.</dc:title>
  <dc:creator>Šinalová Lucie</dc:creator>
  <cp:lastModifiedBy>Petr Veselý</cp:lastModifiedBy>
  <cp:revision>50</cp:revision>
  <dcterms:created xsi:type="dcterms:W3CDTF">2024-04-29T07:53:28Z</dcterms:created>
  <dcterms:modified xsi:type="dcterms:W3CDTF">2026-06-01T10:41:14Z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cc66615-6eec-41b4-b3fe-3a9a5bc67cec_Enabled">
    <vt:lpwstr>true</vt:lpwstr>
  </property>
  <property fmtid="{D5CDD505-2E9C-101B-9397-08002B2CF9AE}" pid="3" name="MSIP_Label_5cc66615-6eec-41b4-b3fe-3a9a5bc67cec_SetDate">
    <vt:lpwstr>2024-04-29T13:29:34Z</vt:lpwstr>
  </property>
  <property fmtid="{D5CDD505-2E9C-101B-9397-08002B2CF9AE}" pid="4" name="MSIP_Label_5cc66615-6eec-41b4-b3fe-3a9a5bc67cec_Method">
    <vt:lpwstr>Privileged</vt:lpwstr>
  </property>
  <property fmtid="{D5CDD505-2E9C-101B-9397-08002B2CF9AE}" pid="5" name="MSIP_Label_5cc66615-6eec-41b4-b3fe-3a9a5bc67cec_Name">
    <vt:lpwstr>GCEP2 - Internal Use Only</vt:lpwstr>
  </property>
  <property fmtid="{D5CDD505-2E9C-101B-9397-08002B2CF9AE}" pid="6" name="MSIP_Label_5cc66615-6eec-41b4-b3fe-3a9a5bc67cec_SiteId">
    <vt:lpwstr>90c56ca2-d892-45ce-810d-6cf368facdb3</vt:lpwstr>
  </property>
  <property fmtid="{D5CDD505-2E9C-101B-9397-08002B2CF9AE}" pid="7" name="MSIP_Label_5cc66615-6eec-41b4-b3fe-3a9a5bc67cec_ActionId">
    <vt:lpwstr>56fd6bdf-a007-47d0-95aa-b64c615a2140</vt:lpwstr>
  </property>
  <property fmtid="{D5CDD505-2E9C-101B-9397-08002B2CF9AE}" pid="8" name="MSIP_Label_5cc66615-6eec-41b4-b3fe-3a9a5bc67cec_ContentBits">
    <vt:lpwstr>3</vt:lpwstr>
  </property>
  <property fmtid="{D5CDD505-2E9C-101B-9397-08002B2CF9AE}" pid="9" name="ClassificationContentMarkingFooterLocations">
    <vt:lpwstr>Motiv Office:8</vt:lpwstr>
  </property>
  <property fmtid="{D5CDD505-2E9C-101B-9397-08002B2CF9AE}" pid="10" name="ClassificationContentMarkingFooterText">
    <vt:lpwstr> AGC Group Internal Use Only </vt:lpwstr>
  </property>
</Properties>
</file>