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4" r:id="rId6"/>
    <p:sldId id="288" r:id="rId7"/>
    <p:sldId id="285" r:id="rId8"/>
    <p:sldId id="302" r:id="rId9"/>
    <p:sldId id="303" r:id="rId10"/>
    <p:sldId id="280" r:id="rId11"/>
    <p:sldId id="304" r:id="rId12"/>
    <p:sldId id="281" r:id="rId13"/>
    <p:sldId id="282" r:id="rId14"/>
    <p:sldId id="274" r:id="rId15"/>
    <p:sldId id="269" r:id="rId16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vřina Lukáš" initials="VL" lastIdx="1" clrIdx="0">
    <p:extLst>
      <p:ext uri="{19B8F6BF-5375-455C-9EA6-DF929625EA0E}">
        <p15:presenceInfo xmlns:p15="http://schemas.microsoft.com/office/powerpoint/2012/main" userId="Vavřina Luká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B"/>
    <a:srgbClr val="281E64"/>
    <a:srgbClr val="465A64"/>
    <a:srgbClr val="324650"/>
    <a:srgbClr val="445C6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16" autoAdjust="0"/>
  </p:normalViewPr>
  <p:slideViewPr>
    <p:cSldViewPr snapToGrid="0" snapToObjects="1">
      <p:cViewPr varScale="1">
        <p:scale>
          <a:sx n="138" d="100"/>
          <a:sy n="138" d="100"/>
        </p:scale>
        <p:origin x="132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ED65-CCF4-A94A-AAFA-00944628EDA9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1758-0041-A941-AE28-3D5060F6E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345E-3569-064C-A3D9-09646E30F550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4D7-92BA-2242-9B23-78755872B9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2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3081867" y="832814"/>
            <a:ext cx="5933769" cy="396000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2785154" cy="396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3657600" y="830319"/>
            <a:ext cx="5358036" cy="3960000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3" y="830319"/>
            <a:ext cx="3333901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63" y="120650"/>
            <a:ext cx="8880475" cy="4454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827" y="3982698"/>
            <a:ext cx="2362808" cy="1111910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456718"/>
            <a:ext cx="8066617" cy="2058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4" y="249806"/>
            <a:ext cx="2488387" cy="1170431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1756351"/>
            <a:ext cx="8066617" cy="2058988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-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-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-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8491905" y="4917912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8782242" y="6026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7550727" y="5849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249" y="159107"/>
            <a:ext cx="1119226" cy="526694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93918" y="491690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4572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9144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695636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31612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31612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8491906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4695636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4695636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0651" y="177801"/>
            <a:ext cx="8640000" cy="5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903" y="832814"/>
            <a:ext cx="8884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5221" y="4865027"/>
            <a:ext cx="520482" cy="176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3657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76" r:id="rId4"/>
    <p:sldLayoutId id="2147483674" r:id="rId5"/>
    <p:sldLayoutId id="2147483670" r:id="rId6"/>
    <p:sldLayoutId id="2147483669" r:id="rId7"/>
    <p:sldLayoutId id="2147483671" r:id="rId8"/>
    <p:sldLayoutId id="2147483672" r:id="rId9"/>
    <p:sldLayoutId id="2147483678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0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6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package" Target="../embeddings/List_aplikace_Microsoft_Excel_s_podporou_maker.xlsm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TECHNOWIZZ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35743"/>
            <a:ext cx="8386549" cy="1350470"/>
          </a:xfrm>
        </p:spPr>
        <p:txBody>
          <a:bodyPr/>
          <a:lstStyle/>
          <a:p>
            <a:r>
              <a:rPr lang="cs-CZ" altLang="cs-CZ" dirty="0"/>
              <a:t>Zadání č. 06</a:t>
            </a:r>
            <a:br>
              <a:rPr lang="cs-CZ" altLang="cs-CZ" dirty="0"/>
            </a:br>
            <a:r>
              <a:rPr lang="cs-CZ" dirty="0"/>
              <a:t>Naprogramování automatického transferu dat a vytvoření databáze z měřícího systému ISRA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2" y="205227"/>
            <a:ext cx="1383322" cy="7590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606740"/>
            <a:ext cx="1709541" cy="5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10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Očekávaný přínos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stabilně </a:t>
            </a:r>
            <a:r>
              <a:rPr lang="cs-CZ" sz="2200"/>
              <a:t>fungující databáze</a:t>
            </a:r>
          </a:p>
          <a:p>
            <a:r>
              <a:rPr lang="cs-CZ" sz="2200" b="1"/>
              <a:t>lehce zpracovatelná a filtrovatelná data</a:t>
            </a:r>
            <a:r>
              <a:rPr lang="cs-CZ" sz="2200"/>
              <a:t>, automatické rozdělení dat, reporting (zahrnujíc grafické zobrazení dat (% vyřazenosti skel, průměrné hodnoty)</a:t>
            </a:r>
          </a:p>
          <a:p>
            <a:r>
              <a:rPr lang="cs-CZ" sz="2200" b="1"/>
              <a:t>zefektivnění </a:t>
            </a:r>
            <a:r>
              <a:rPr lang="cs-CZ" sz="2200"/>
              <a:t>procesu čtení a vyhodnocování sebraných dat</a:t>
            </a:r>
          </a:p>
        </p:txBody>
      </p:sp>
    </p:spTree>
    <p:extLst>
      <p:ext uri="{BB962C8B-B14F-4D97-AF65-F5344CB8AC3E}">
        <p14:creationId xmlns:p14="http://schemas.microsoft.com/office/powerpoint/2010/main" val="219664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 dirty="0"/>
              <a:t>Kontakt</a:t>
            </a:r>
            <a:endParaRPr lang="en-US" sz="24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AGC Automotive Czech a.s.</a:t>
            </a:r>
          </a:p>
          <a:p>
            <a:r>
              <a:rPr lang="cs-CZ" sz="2200" dirty="0"/>
              <a:t>Aleš Cabalka</a:t>
            </a:r>
          </a:p>
          <a:p>
            <a:r>
              <a:rPr lang="cs-CZ" sz="2200" dirty="0"/>
              <a:t>Senior </a:t>
            </a:r>
            <a:r>
              <a:rPr lang="cs-CZ" sz="2200" dirty="0" err="1"/>
              <a:t>process</a:t>
            </a:r>
            <a:r>
              <a:rPr lang="cs-CZ" sz="2200" dirty="0"/>
              <a:t> </a:t>
            </a:r>
            <a:r>
              <a:rPr lang="cs-CZ" sz="2200" dirty="0" err="1"/>
              <a:t>engineer</a:t>
            </a:r>
            <a:endParaRPr lang="cs-CZ" sz="2200" dirty="0"/>
          </a:p>
          <a:p>
            <a:r>
              <a:rPr lang="cs-CZ" sz="2200" dirty="0"/>
              <a:t>+420 606 671 655</a:t>
            </a:r>
          </a:p>
          <a:p>
            <a:r>
              <a:rPr lang="cs-CZ" sz="2200" dirty="0"/>
              <a:t>ales.cabalka@agc.com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88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62" y="1454907"/>
            <a:ext cx="6183498" cy="339299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0" y="310927"/>
            <a:ext cx="2834753" cy="8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763" y="112649"/>
            <a:ext cx="8880475" cy="445452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A5B65D9-1D51-42EC-8ABC-83BF74952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92" y="357188"/>
            <a:ext cx="7212419" cy="2085975"/>
          </a:xfrm>
          <a:solidFill>
            <a:srgbClr val="465A64">
              <a:alpha val="59000"/>
            </a:srgb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Naprogramování automatického transferu dat a vytvoření databáze z měřícího systému ISRA</a:t>
            </a:r>
            <a:endParaRPr lang="cs-CZ" altLang="cs-CZ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A344D3E-3A65-4EE5-B222-14D034A4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494" y="2443163"/>
            <a:ext cx="4028632" cy="415887"/>
          </a:xfrm>
          <a:solidFill>
            <a:srgbClr val="465A64">
              <a:alpha val="59000"/>
            </a:srgbClr>
          </a:solidFill>
        </p:spPr>
        <p:txBody>
          <a:bodyPr/>
          <a:lstStyle/>
          <a:p>
            <a:r>
              <a:rPr lang="cs-CZ" dirty="0"/>
              <a:t>AGC Automotive Czech a.s.</a:t>
            </a:r>
            <a:endParaRPr lang="fr-BE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68778B-9869-47DA-89E5-87ADCDCDB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FF69CB-B026-4006-A970-8918BF79B010}"/>
              </a:ext>
            </a:extLst>
          </p:cNvPr>
          <p:cNvSpPr/>
          <p:nvPr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956E07EC-1B7E-4B1C-8A4B-E9057AE0A5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3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Úvod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97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v rámci výroby automobilových skel je zjednodušeně řečeno provoz rozdělen na produkci čelních a bočních skel.</a:t>
            </a:r>
          </a:p>
          <a:p>
            <a:r>
              <a:rPr lang="cs-CZ" sz="2200"/>
              <a:t>pro kontrolu optické kvality skel se používá automatické měření nástrojem ISRA</a:t>
            </a:r>
          </a:p>
          <a:p>
            <a:r>
              <a:rPr lang="cs-CZ" sz="2200"/>
              <a:t>každý den v 0.00h jsou data měření všech skel uložena ve formátu *.csv v adresáři rozděleným podle dnů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47687"/>
          <a:stretch/>
        </p:blipFill>
        <p:spPr>
          <a:xfrm>
            <a:off x="7092223" y="2851477"/>
            <a:ext cx="1800000" cy="19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4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Úvod - Měření optiky a záznam dat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/>
              <a:t>pro každé sklo je uložen obraz měření a data jsou zapsána do *.csv souboru</a:t>
            </a:r>
            <a:endParaRPr lang="cs-CZ"/>
          </a:p>
          <a:p>
            <a:pPr lvl="1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9" y="1729650"/>
            <a:ext cx="3600000" cy="269652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108697" y="2160291"/>
            <a:ext cx="4502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/>
              <a:t>2023-05-28_121110,28.05.2023,12:11:10,4,54,SK 326 RS CAM,+,A_HORIZONTAL,+,-23.4,1587.0,233.1,32.3,1553.0,233.1,A_VERTICAL,+,-24.2,610.0,260.6,38.5,613.0,242.8,A_HORIZONTAL_DISTORTION2,+,-30.4,1135.0,159.7,0.0,0.0,0.0,B_HORIZONTAL,+,-62.0,669.0,300.9,101.5,1463.0,281.5,B_VERTICAL,+,-45.0,1717.0,83.1,45.7,1683.0,87.9,B_HORIZONTAL_DISTORTION2,+,-70.3,670.0,300.9,0.0,0.0,0.0,C_HORIZONTAL,+,-84.8,1702.0,68.6,157.7,1713.0,68.6,D_HORIZONTAL,+,-97.8,814.0,380.0,119.3,1453.0,349.3,E_HORIZONTAL,+,+26.4,1095.0,290.4,0.0,-1.0,-0.8,P_VERTICAL_PV2505,+,+3.1,0.0,0.0,36.7,933.0,213.8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54461" y="1619480"/>
            <a:ext cx="414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Záznam dat pro jedno sklo na jednom řádku , oddělení dat „,“ , desetinná čárka „.“</a:t>
            </a:r>
          </a:p>
        </p:txBody>
      </p:sp>
    </p:spTree>
    <p:extLst>
      <p:ext uri="{BB962C8B-B14F-4D97-AF65-F5344CB8AC3E}">
        <p14:creationId xmlns:p14="http://schemas.microsoft.com/office/powerpoint/2010/main" val="109804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5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805936" cy="461683"/>
          </a:xfrm>
        </p:spPr>
        <p:txBody>
          <a:bodyPr>
            <a:noAutofit/>
          </a:bodyPr>
          <a:lstStyle/>
          <a:p>
            <a:r>
              <a:rPr lang="cs-CZ" sz="2200"/>
              <a:t>Stávající řešení - Měření optiky a záznam dat (formát dat)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0761" y="1037042"/>
            <a:ext cx="8730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/>
              <a:t>2023-05-28_121110,28.05.2023,12:11:10,4,54,SK 326 RS CAM,+,A_HORIZONTAL,+,-23.4,1587.0,233.1,32.3,1553.0,233.1,A_VERTICAL,+,-24.2,610.0,260.6,38.5,613.0,242.8,A_HORIZONTAL_DISTORTION2,+,-30.4,1135.0,159.7,0.0,0.0,0.0,B_HORIZONTAL,+,-62.0,669.0,300.9,101.5,1463.0,281.5,B_VERTICAL,+,-45.0,1717.0,83.1,45.7,1683.0,87.9,B_HORIZONTAL_DISTORTION2,+,-70.3,670.0,300.9,0.0,0.0,0.0,C_HORIZONTAL,+,-84.8,1702.0,68.6,157.7,1713.0,68.6,D_HORIZONTAL,+,-97.8,814.0,380.0,119.3,1453.0,349.3,E_HORIZONTAL,+,+26.4,1095.0,290.4,0.0,-1.0,-0.8,P_VERTICAL_PV2505,+,+3.1,0.0,0.0,36.7,933.0,213.8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b="76149"/>
          <a:stretch/>
        </p:blipFill>
        <p:spPr>
          <a:xfrm>
            <a:off x="218100" y="2790024"/>
            <a:ext cx="8244817" cy="90887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64405" y="727651"/>
            <a:ext cx="129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1 řádek: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8314" y="2268661"/>
            <a:ext cx="307777" cy="5028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datum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22169" y="2381336"/>
            <a:ext cx="307777" cy="3956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čas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527978" y="1709926"/>
            <a:ext cx="307777" cy="10670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Číslo programu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26010" y="2374441"/>
            <a:ext cx="307777" cy="3956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model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079001" y="1709926"/>
            <a:ext cx="430887" cy="10875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Celkový výsledek +OK -NOK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424373" y="1692544"/>
            <a:ext cx="307777" cy="10875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Označení zóny skla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725888" y="1667093"/>
            <a:ext cx="430887" cy="10875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Výsledek zóny</a:t>
            </a:r>
          </a:p>
          <a:p>
            <a:r>
              <a:rPr lang="cs-CZ" sz="800"/>
              <a:t>+OK -NOK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025580" y="1692544"/>
            <a:ext cx="553998" cy="10670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Nejvyšší maximální/minimální naměřená hodnota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481212" y="1657247"/>
            <a:ext cx="307777" cy="10875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Poloha na ose X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788176" y="1657247"/>
            <a:ext cx="307777" cy="10875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Poloha na ose 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961904" y="1677712"/>
            <a:ext cx="430887" cy="10670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Nejvyšší rozdíl max-min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382305" y="1674679"/>
            <a:ext cx="307777" cy="10875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Poloha na ose X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706742" y="1662556"/>
            <a:ext cx="307777" cy="10875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800"/>
              <a:t>Poloha na ose Y</a:t>
            </a:r>
          </a:p>
        </p:txBody>
      </p:sp>
      <p:sp>
        <p:nvSpPr>
          <p:cNvPr id="27" name="Šipka dolů 26"/>
          <p:cNvSpPr/>
          <p:nvPr/>
        </p:nvSpPr>
        <p:spPr>
          <a:xfrm>
            <a:off x="558314" y="1690714"/>
            <a:ext cx="517743" cy="43833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28" name="Obdélník 27"/>
          <p:cNvSpPr/>
          <p:nvPr/>
        </p:nvSpPr>
        <p:spPr>
          <a:xfrm>
            <a:off x="2424373" y="1709926"/>
            <a:ext cx="2511184" cy="165572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2509888" y="2980063"/>
            <a:ext cx="1962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/>
              <a:t>Data pro jednu zónu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935557" y="1709926"/>
            <a:ext cx="2511184" cy="1655727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5021403" y="2998513"/>
            <a:ext cx="1962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/>
              <a:t>Data pro další zónu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532587" y="2853716"/>
            <a:ext cx="1483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/>
              <a:t>….</a:t>
            </a:r>
          </a:p>
          <a:p>
            <a:r>
              <a:rPr lang="cs-CZ" sz="1000"/>
              <a:t>Každý model má několik zón od 2 do 13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7450571" y="1709926"/>
            <a:ext cx="2511184" cy="1655727"/>
          </a:xfrm>
          <a:prstGeom prst="rect">
            <a:avLst/>
          </a:prstGeom>
          <a:noFill/>
          <a:ln w="6350">
            <a:solidFill>
              <a:srgbClr val="001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402116" y="3817345"/>
            <a:ext cx="671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Veškerá měřená za den se zapisují pod sebe : 1 sklo = 1 řádek</a:t>
            </a:r>
          </a:p>
        </p:txBody>
      </p:sp>
    </p:spTree>
    <p:extLst>
      <p:ext uri="{BB962C8B-B14F-4D97-AF65-F5344CB8AC3E}">
        <p14:creationId xmlns:p14="http://schemas.microsoft.com/office/powerpoint/2010/main" val="331016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6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735728" cy="461683"/>
          </a:xfrm>
        </p:spPr>
        <p:txBody>
          <a:bodyPr>
            <a:noAutofit/>
          </a:bodyPr>
          <a:lstStyle/>
          <a:p>
            <a:r>
              <a:rPr lang="cs-CZ" sz="2200"/>
              <a:t>Stávající řešení - Měření optiky a záznam dat (formát dat)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4405" y="727651"/>
            <a:ext cx="63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1 den cca 4000 řádků / mix různých modelů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9" y="1133107"/>
            <a:ext cx="9000000" cy="823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0761" y="1072254"/>
            <a:ext cx="4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…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9" y="1400508"/>
            <a:ext cx="9000000" cy="82347"/>
          </a:xfrm>
          <a:prstGeom prst="rect">
            <a:avLst/>
          </a:prstGeom>
        </p:spPr>
      </p:pic>
      <p:sp>
        <p:nvSpPr>
          <p:cNvPr id="35" name="TextovéPole 34"/>
          <p:cNvSpPr txBox="1"/>
          <p:nvPr/>
        </p:nvSpPr>
        <p:spPr>
          <a:xfrm>
            <a:off x="170761" y="1400508"/>
            <a:ext cx="4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…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9" y="1844988"/>
            <a:ext cx="9000000" cy="1954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00525" y="2381250"/>
            <a:ext cx="1800000" cy="3908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9" y="2205354"/>
            <a:ext cx="9000000" cy="195440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83495" y="1801376"/>
            <a:ext cx="4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…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18101" y="2663371"/>
            <a:ext cx="867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Vytvořit nástroj na převedení dat, rozdělení po modelech (1 list v excelu = 1 model) a vytvoření tabulky vzor např. % NOK vyhodnocení:</a:t>
            </a:r>
          </a:p>
        </p:txBody>
      </p:sp>
      <p:graphicFrame>
        <p:nvGraphicFramePr>
          <p:cNvPr id="38" name="Tabulk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69636"/>
              </p:ext>
            </p:extLst>
          </p:nvPr>
        </p:nvGraphicFramePr>
        <p:xfrm>
          <a:off x="535187" y="3266490"/>
          <a:ext cx="8102600" cy="181356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729186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07587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459632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946616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46653034"/>
                    </a:ext>
                  </a:extLst>
                </a:gridCol>
                <a:gridCol w="541677">
                  <a:extLst>
                    <a:ext uri="{9D8B030D-6E8A-4147-A177-3AD203B41FA5}">
                      <a16:colId xmlns:a16="http://schemas.microsoft.com/office/drawing/2014/main" val="1713210072"/>
                    </a:ext>
                  </a:extLst>
                </a:gridCol>
                <a:gridCol w="677523">
                  <a:extLst>
                    <a:ext uri="{9D8B030D-6E8A-4147-A177-3AD203B41FA5}">
                      <a16:colId xmlns:a16="http://schemas.microsoft.com/office/drawing/2014/main" val="31583986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064614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41107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966825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309761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625816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232142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326 RS 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A_HORIZONTAL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A_VERTICAL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A_HORIZONTAL_DISTORTION2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B_HORIZONTAL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B_VERTICAL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B_HORIZONTAL_DISTORTION2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C_HORIZONTAL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D_HORIZONTAL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E_HORIZONTAL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P_VERTICAL_PV2505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764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91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14.1.2022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04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24.1.2022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27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45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80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13.3.2022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05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7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Zadání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977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vytvořte / naprogramujte databázi s automatickými kroky, </a:t>
            </a:r>
            <a:r>
              <a:rPr lang="cs-CZ" sz="2200"/>
              <a:t>u které bude možno:</a:t>
            </a:r>
            <a:endParaRPr lang="cs-CZ" sz="1800" b="1"/>
          </a:p>
          <a:p>
            <a:pPr lvl="1"/>
            <a:r>
              <a:rPr lang="cs-CZ" sz="1800"/>
              <a:t>z .csv souboru, který se ukládá ze zařízení ISRA převést data do databáze tak, aby se:  </a:t>
            </a:r>
          </a:p>
          <a:p>
            <a:pPr lvl="2"/>
            <a:r>
              <a:rPr lang="cs-CZ" sz="1600"/>
              <a:t>data rozdělila po jednotlivých modelech</a:t>
            </a:r>
          </a:p>
          <a:p>
            <a:pPr lvl="2"/>
            <a:r>
              <a:rPr lang="cs-CZ" sz="1600"/>
              <a:t>data dala dále zpracovávat – např. statistická čísla (např. kolik měření OK/NOK, kolik závad bylo v jakém daném měřeném sektoru apod.)</a:t>
            </a:r>
          </a:p>
          <a:p>
            <a:pPr lvl="2"/>
            <a:r>
              <a:rPr lang="cs-CZ" sz="1600"/>
              <a:t>I při velké datové náročnosti databáze musí být databáze funkční bez omezení (filtrování apod.) – pro ad hoc práci s daty</a:t>
            </a:r>
          </a:p>
          <a:p>
            <a:pPr lvl="2"/>
            <a:r>
              <a:rPr lang="cs-CZ" sz="1600"/>
              <a:t>automaticky bude generovat grafické zobrazení dat (% vyřazenosti skel, průměrné hodnoty)</a:t>
            </a:r>
          </a:p>
          <a:p>
            <a:pPr lvl="1"/>
            <a:r>
              <a:rPr lang="cs-CZ" sz="1800"/>
              <a:t>vše je možno řešit jednou databází, které se bude neustále rozšiřovat, případně se budou data ukládat do jednotlivých databází podle modelů (v případě volby prosíme o zdůvodnění volby proč jednu/modelovou databázi)</a:t>
            </a:r>
          </a:p>
        </p:txBody>
      </p:sp>
    </p:spTree>
    <p:extLst>
      <p:ext uri="{BB962C8B-B14F-4D97-AF65-F5344CB8AC3E}">
        <p14:creationId xmlns:p14="http://schemas.microsoft.com/office/powerpoint/2010/main" val="71567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8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 dirty="0"/>
              <a:t>Zadání  -  Měření optiky a záznam dat (formát dat)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4405" y="727651"/>
            <a:ext cx="63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Každý den je automaticky vytvořen soubor *.csv v adresáři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0525" y="2381250"/>
            <a:ext cx="1800000" cy="390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r="20452" b="18972"/>
          <a:stretch/>
        </p:blipFill>
        <p:spPr>
          <a:xfrm>
            <a:off x="799646" y="1096983"/>
            <a:ext cx="2520000" cy="89592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556000" y="1451429"/>
            <a:ext cx="451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Z *.csv každý den rozdělit data po modelech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1669143" y="1923143"/>
            <a:ext cx="1458686" cy="863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474686" y="1992909"/>
            <a:ext cx="653143" cy="793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3127829" y="1992909"/>
            <a:ext cx="79331" cy="721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184072" y="1992909"/>
            <a:ext cx="941117" cy="605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3207160" y="1923143"/>
            <a:ext cx="2330040" cy="791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972457" y="2786743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Model A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969817" y="2807732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Model B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881085" y="2816553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Model C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612243" y="2599271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Model D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911768" y="2695671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Model …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48343" y="3541486"/>
            <a:ext cx="643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Pro daný model zápis % NOK v jednotlivých zónách a průměrné hodnoty v jednotlivých zónách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430177" y="2564405"/>
            <a:ext cx="1325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Příklad *.csv souboru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93205"/>
              </p:ext>
            </p:extLst>
          </p:nvPr>
        </p:nvGraphicFramePr>
        <p:xfrm>
          <a:off x="7430177" y="3630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acro-Enabled Worksheet" showAsIcon="1" r:id="rId5" imgW="914400" imgH="771480" progId="Excel.SheetMacroEnabled.12">
                  <p:embed/>
                </p:oleObj>
              </mc:Choice>
              <mc:Fallback>
                <p:oleObj name="Macro-Enabled Worksheet" showAsIcon="1" r:id="rId5" imgW="914400" imgH="77148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0177" y="3630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66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9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1" y="207169"/>
            <a:ext cx="7557167" cy="461683"/>
          </a:xfrm>
        </p:spPr>
        <p:txBody>
          <a:bodyPr>
            <a:noAutofit/>
          </a:bodyPr>
          <a:lstStyle/>
          <a:p>
            <a:r>
              <a:rPr lang="cs-CZ" sz="2400"/>
              <a:t>Očekáváme pro soutěž…</a:t>
            </a: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69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/>
              <a:t>funkční databázi </a:t>
            </a:r>
            <a:r>
              <a:rPr lang="cs-CZ" sz="2200"/>
              <a:t>obsahující zkušební data</a:t>
            </a:r>
          </a:p>
          <a:p>
            <a:r>
              <a:rPr lang="cs-CZ" sz="2200"/>
              <a:t>praktickou ukázku vytvořené databáze</a:t>
            </a:r>
          </a:p>
          <a:p>
            <a:pPr lvl="2"/>
            <a:r>
              <a:rPr lang="cs-CZ" sz="1600"/>
              <a:t>lze po domluvě použít reálné projekty a materiály</a:t>
            </a:r>
          </a:p>
          <a:p>
            <a:r>
              <a:rPr lang="cs-CZ" sz="2200"/>
              <a:t>automatické rozdělení dat, reporting (zahrnujíc grafické zobrazení dat (% vyřazenosti skel, průměrné hodnoty)</a:t>
            </a:r>
          </a:p>
          <a:p>
            <a:r>
              <a:rPr lang="cs-CZ" sz="2200"/>
              <a:t>definovaný a nastaveny proces automatického transferu dat mezi .csv souborem a vytvořenou databází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247794721"/>
      </p:ext>
    </p:extLst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CC98646A8AC40BCCA92EB7EDE9B6E" ma:contentTypeVersion="5" ma:contentTypeDescription="Create a new document." ma:contentTypeScope="" ma:versionID="22a2ac0aea38254c8ecebfc0f74458d9">
  <xsd:schema xmlns:xsd="http://www.w3.org/2001/XMLSchema" xmlns:xs="http://www.w3.org/2001/XMLSchema" xmlns:p="http://schemas.microsoft.com/office/2006/metadata/properties" xmlns:ns2="c02ed812-c639-44a7-8c81-a5136fb54e21" xmlns:ns3="e95a4aa4-38b8-4574-9eb5-1d83c39416d9" targetNamespace="http://schemas.microsoft.com/office/2006/metadata/properties" ma:root="true" ma:fieldsID="3f82827c6ed543fbcd612d5eb01caec2" ns2:_="" ns3:_="">
    <xsd:import namespace="c02ed812-c639-44a7-8c81-a5136fb54e21"/>
    <xsd:import namespace="e95a4aa4-38b8-4574-9eb5-1d83c3941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mplate_x0020_typ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ed812-c639-44a7-8c81-a5136fb54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_x0020_type" ma:index="10" nillable="true" ma:displayName="template type" ma:format="Dropdown" ma:internalName="template_x0020_type">
      <xsd:simpleType>
        <xsd:restriction base="dms:Choice">
          <xsd:enumeration value="badge meetings (word)"/>
          <xsd:enumeration value="letterhead  (word)"/>
          <xsd:enumeration value="presentation (powerpoint)"/>
          <xsd:enumeration value="press release (word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a4aa4-38b8-4574-9eb5-1d83c3941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c02ed812-c639-44a7-8c81-a5136fb54e21">presentation (powerpoint)</template_x0020_type>
    <SharedWithUsers xmlns="e95a4aa4-38b8-4574-9eb5-1d83c39416d9">
      <UserInfo>
        <DisplayName>Marcaille Emilie</DisplayName>
        <AccountId>4072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A13FBA8-8DF5-49AF-999C-65527C43B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29E6E-1405-4E05-8B9E-C265133CA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ed812-c639-44a7-8c81-a5136fb54e21"/>
    <ds:schemaRef ds:uri="e95a4aa4-38b8-4574-9eb5-1d83c3941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1D6FA7-27D9-4084-A73E-5E28EFB54A6D}">
  <ds:schemaRefs>
    <ds:schemaRef ds:uri="http://purl.org/dc/terms/"/>
    <ds:schemaRef ds:uri="http://purl.org/dc/elements/1.1/"/>
    <ds:schemaRef ds:uri="http://schemas.microsoft.com/office/2006/documentManagement/types"/>
    <ds:schemaRef ds:uri="e95a4aa4-38b8-4574-9eb5-1d83c39416d9"/>
    <ds:schemaRef ds:uri="http://schemas.microsoft.com/office/infopath/2007/PartnerControls"/>
    <ds:schemaRef ds:uri="http://www.w3.org/XML/1998/namespace"/>
    <ds:schemaRef ds:uri="c02ed812-c639-44a7-8c81-a5136fb54e21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AGC_PPT_16-9_En_v01</Template>
  <TotalTime>9</TotalTime>
  <Words>792</Words>
  <Application>Microsoft Office PowerPoint</Application>
  <PresentationFormat>Předvádění na obrazovce (16:9)</PresentationFormat>
  <Paragraphs>183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Meiryo</vt:lpstr>
      <vt:lpstr>Meiryo UI</vt:lpstr>
      <vt:lpstr>1_agc_powerpoint_template_screen(16-9)</vt:lpstr>
      <vt:lpstr>Macro-Enabled Worksheet</vt:lpstr>
      <vt:lpstr>TECHNOWIZZ 2023</vt:lpstr>
      <vt:lpstr>Naprogramování automatického transferu dat a vytvoření databáze z měřícího systému ISRA</vt:lpstr>
      <vt:lpstr>Úvod</vt:lpstr>
      <vt:lpstr>Úvod - Měření optiky a záznam dat</vt:lpstr>
      <vt:lpstr>Stávající řešení - Měření optiky a záznam dat (formát dat)</vt:lpstr>
      <vt:lpstr>Stávající řešení - Měření optiky a záznam dat (formát dat)</vt:lpstr>
      <vt:lpstr>Zadání</vt:lpstr>
      <vt:lpstr>Zadání  -  Měření optiky a záznam dat (formát dat)</vt:lpstr>
      <vt:lpstr>Očekáváme pro soutěž…</vt:lpstr>
      <vt:lpstr>Očekávaný přínos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Verstraete</dc:creator>
  <cp:lastModifiedBy>Petr Veselý</cp:lastModifiedBy>
  <cp:revision>121</cp:revision>
  <dcterms:created xsi:type="dcterms:W3CDTF">2018-07-11T07:57:49Z</dcterms:created>
  <dcterms:modified xsi:type="dcterms:W3CDTF">2023-06-07T09:00:39Z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0x0101004EFCC98646A8AC40BCCA92EB7EDE9B6E</vt:lpwstr>
  </property>
  <property fmtid="{D5CDD505-2E9C-101B-9397-08002B2CF9AE}" pid="3" name="MSIP_Label_7591ad2d-c74e-4bcc-a079-aa036b04f981_Enabled">
    <vt:lpwstr>true</vt:lpwstr>
  </property>
  <property fmtid="{D5CDD505-2E9C-101B-9397-08002B2CF9AE}" pid="4" name="MSIP_Label_7591ad2d-c74e-4bcc-a079-aa036b04f981_SetDate">
    <vt:lpwstr>2021-06-02T06:47:05Z</vt:lpwstr>
  </property>
  <property fmtid="{D5CDD505-2E9C-101B-9397-08002B2CF9AE}" pid="5" name="MSIP_Label_7591ad2d-c74e-4bcc-a079-aa036b04f981_Method">
    <vt:lpwstr>Privileged</vt:lpwstr>
  </property>
  <property fmtid="{D5CDD505-2E9C-101B-9397-08002B2CF9AE}" pid="6" name="MSIP_Label_7591ad2d-c74e-4bcc-a079-aa036b04f981_Name">
    <vt:lpwstr>7591ad2d-c74e-4bcc-a079-aa036b04f981</vt:lpwstr>
  </property>
  <property fmtid="{D5CDD505-2E9C-101B-9397-08002B2CF9AE}" pid="7" name="MSIP_Label_7591ad2d-c74e-4bcc-a079-aa036b04f981_SiteId">
    <vt:lpwstr>faa6053b-36c4-4c36-af04-796200c185bf</vt:lpwstr>
  </property>
  <property fmtid="{D5CDD505-2E9C-101B-9397-08002B2CF9AE}" pid="8" name="MSIP_Label_7591ad2d-c74e-4bcc-a079-aa036b04f981_ActionId">
    <vt:lpwstr/>
  </property>
  <property fmtid="{D5CDD505-2E9C-101B-9397-08002B2CF9AE}" pid="9" name="MSIP_Label_7591ad2d-c74e-4bcc-a079-aa036b04f981_ContentBits">
    <vt:lpwstr>0</vt:lpwstr>
  </property>
  <property fmtid="{D5CDD505-2E9C-101B-9397-08002B2CF9AE}" pid="10" name="MSIP_Label_9b500289-1a9c-442f-923d-4f95209608d2_Enabled">
    <vt:lpwstr>true</vt:lpwstr>
  </property>
  <property fmtid="{D5CDD505-2E9C-101B-9397-08002B2CF9AE}" pid="11" name="MSIP_Label_9b500289-1a9c-442f-923d-4f95209608d2_SetDate">
    <vt:lpwstr>2022-05-24T14:11:49Z</vt:lpwstr>
  </property>
  <property fmtid="{D5CDD505-2E9C-101B-9397-08002B2CF9AE}" pid="12" name="MSIP_Label_9b500289-1a9c-442f-923d-4f95209608d2_Method">
    <vt:lpwstr>Privileged</vt:lpwstr>
  </property>
  <property fmtid="{D5CDD505-2E9C-101B-9397-08002B2CF9AE}" pid="13" name="MSIP_Label_9b500289-1a9c-442f-923d-4f95209608d2_Name">
    <vt:lpwstr>GCEP2 - Others</vt:lpwstr>
  </property>
  <property fmtid="{D5CDD505-2E9C-101B-9397-08002B2CF9AE}" pid="14" name="MSIP_Label_9b500289-1a9c-442f-923d-4f95209608d2_SiteId">
    <vt:lpwstr>90c56ca2-d892-45ce-810d-6cf368facdb3</vt:lpwstr>
  </property>
  <property fmtid="{D5CDD505-2E9C-101B-9397-08002B2CF9AE}" pid="15" name="MSIP_Label_9b500289-1a9c-442f-923d-4f95209608d2_ActionId">
    <vt:lpwstr>1187b39d-6563-449e-af12-d90b92d00d07</vt:lpwstr>
  </property>
  <property fmtid="{D5CDD505-2E9C-101B-9397-08002B2CF9AE}" pid="16" name="MSIP_Label_9b500289-1a9c-442f-923d-4f95209608d2_ContentBits">
    <vt:lpwstr>0</vt:lpwstr>
  </property>
</Properties>
</file>