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4" r:id="rId6"/>
    <p:sldId id="258" r:id="rId7"/>
    <p:sldId id="276" r:id="rId8"/>
    <p:sldId id="277" r:id="rId9"/>
    <p:sldId id="259" r:id="rId10"/>
    <p:sldId id="260" r:id="rId11"/>
    <p:sldId id="274" r:id="rId12"/>
    <p:sldId id="269" r:id="rId13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A64"/>
    <a:srgbClr val="445C63"/>
    <a:srgbClr val="324650"/>
    <a:srgbClr val="001F6B"/>
    <a:srgbClr val="28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3" autoAdjust="0"/>
    <p:restoredTop sz="94616" autoAdjust="0"/>
  </p:normalViewPr>
  <p:slideViewPr>
    <p:cSldViewPr snapToGrid="0" snapToObjects="1">
      <p:cViewPr varScale="1">
        <p:scale>
          <a:sx n="151" d="100"/>
          <a:sy n="151" d="100"/>
        </p:scale>
        <p:origin x="98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 Martin" userId="b64495f9-f332-4787-8e85-ab9f7eed71dc" providerId="ADAL" clId="{82E192E7-286A-4FB2-BDF0-4FBA339461FA}"/>
    <pc:docChg chg="custSel modSld">
      <pc:chgData name="Beck Martin" userId="b64495f9-f332-4787-8e85-ab9f7eed71dc" providerId="ADAL" clId="{82E192E7-286A-4FB2-BDF0-4FBA339461FA}" dt="2023-05-25T14:19:49.991" v="61" actId="20577"/>
      <pc:docMkLst>
        <pc:docMk/>
      </pc:docMkLst>
      <pc:sldChg chg="modSp mod">
        <pc:chgData name="Beck Martin" userId="b64495f9-f332-4787-8e85-ab9f7eed71dc" providerId="ADAL" clId="{82E192E7-286A-4FB2-BDF0-4FBA339461FA}" dt="2023-05-25T14:11:23.723" v="1" actId="20577"/>
        <pc:sldMkLst>
          <pc:docMk/>
          <pc:sldMk cId="3677317045" sldId="257"/>
        </pc:sldMkLst>
        <pc:spChg chg="mod">
          <ac:chgData name="Beck Martin" userId="b64495f9-f332-4787-8e85-ab9f7eed71dc" providerId="ADAL" clId="{82E192E7-286A-4FB2-BDF0-4FBA339461FA}" dt="2023-05-25T14:11:23.723" v="1" actId="20577"/>
          <ac:spMkLst>
            <pc:docMk/>
            <pc:sldMk cId="3677317045" sldId="257"/>
            <ac:spMk id="3" creationId="{911310CA-B572-4F86-928C-BAC0F2DF8920}"/>
          </ac:spMkLst>
        </pc:spChg>
      </pc:sldChg>
      <pc:sldChg chg="modSp mod">
        <pc:chgData name="Beck Martin" userId="b64495f9-f332-4787-8e85-ab9f7eed71dc" providerId="ADAL" clId="{82E192E7-286A-4FB2-BDF0-4FBA339461FA}" dt="2023-05-25T14:13:22.945" v="9" actId="20577"/>
        <pc:sldMkLst>
          <pc:docMk/>
          <pc:sldMk cId="949742514" sldId="258"/>
        </pc:sldMkLst>
        <pc:spChg chg="mod">
          <ac:chgData name="Beck Martin" userId="b64495f9-f332-4787-8e85-ab9f7eed71dc" providerId="ADAL" clId="{82E192E7-286A-4FB2-BDF0-4FBA339461FA}" dt="2023-05-25T14:13:22.945" v="9" actId="20577"/>
          <ac:spMkLst>
            <pc:docMk/>
            <pc:sldMk cId="949742514" sldId="258"/>
            <ac:spMk id="9" creationId="{00000000-0000-0000-0000-000000000000}"/>
          </ac:spMkLst>
        </pc:spChg>
      </pc:sldChg>
      <pc:sldChg chg="modSp mod">
        <pc:chgData name="Beck Martin" userId="b64495f9-f332-4787-8e85-ab9f7eed71dc" providerId="ADAL" clId="{82E192E7-286A-4FB2-BDF0-4FBA339461FA}" dt="2023-05-25T14:16:37.030" v="11" actId="403"/>
        <pc:sldMkLst>
          <pc:docMk/>
          <pc:sldMk cId="2615385485" sldId="259"/>
        </pc:sldMkLst>
        <pc:spChg chg="mod">
          <ac:chgData name="Beck Martin" userId="b64495f9-f332-4787-8e85-ab9f7eed71dc" providerId="ADAL" clId="{82E192E7-286A-4FB2-BDF0-4FBA339461FA}" dt="2023-05-25T14:16:37.030" v="11" actId="403"/>
          <ac:spMkLst>
            <pc:docMk/>
            <pc:sldMk cId="2615385485" sldId="259"/>
            <ac:spMk id="10" creationId="{00000000-0000-0000-0000-000000000000}"/>
          </ac:spMkLst>
        </pc:spChg>
      </pc:sldChg>
      <pc:sldChg chg="modSp mod">
        <pc:chgData name="Beck Martin" userId="b64495f9-f332-4787-8e85-ab9f7eed71dc" providerId="ADAL" clId="{82E192E7-286A-4FB2-BDF0-4FBA339461FA}" dt="2023-05-25T14:19:49.991" v="61" actId="20577"/>
        <pc:sldMkLst>
          <pc:docMk/>
          <pc:sldMk cId="2825709637" sldId="260"/>
        </pc:sldMkLst>
        <pc:spChg chg="mod">
          <ac:chgData name="Beck Martin" userId="b64495f9-f332-4787-8e85-ab9f7eed71dc" providerId="ADAL" clId="{82E192E7-286A-4FB2-BDF0-4FBA339461FA}" dt="2023-05-25T14:19:49.991" v="61" actId="20577"/>
          <ac:spMkLst>
            <pc:docMk/>
            <pc:sldMk cId="2825709637" sldId="260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2023/6/7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657600" y="830319"/>
            <a:ext cx="5358036" cy="3960000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333390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27" y="3982698"/>
            <a:ext cx="2362808" cy="1111910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4" y="249806"/>
            <a:ext cx="2488387" cy="1170431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-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-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249" y="159107"/>
            <a:ext cx="1119226" cy="526694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4572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914400" indent="-457200">
              <a:buClr>
                <a:srgbClr val="465A64"/>
              </a:buClr>
              <a:buFont typeface="Arial" panose="020B0604020202020204" pitchFamily="34" charset="0"/>
              <a:buChar char="•"/>
              <a:defRPr sz="2000">
                <a:solidFill>
                  <a:srgbClr val="465A64"/>
                </a:solidFill>
                <a:latin typeface="+mn-lt"/>
              </a:defRPr>
            </a:lvl2pPr>
            <a:lvl3pPr marL="12001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800">
                <a:solidFill>
                  <a:srgbClr val="465A64"/>
                </a:solidFill>
                <a:latin typeface="+mn-lt"/>
              </a:defRPr>
            </a:lvl3pPr>
            <a:lvl4pPr marL="16573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600">
                <a:solidFill>
                  <a:srgbClr val="465A64"/>
                </a:solidFill>
                <a:latin typeface="+mn-lt"/>
              </a:defRPr>
            </a:lvl4pPr>
            <a:lvl5pPr marL="2114550" indent="-285750">
              <a:buClr>
                <a:srgbClr val="465A64"/>
              </a:buClr>
              <a:buFont typeface="Arial" panose="020B0604020202020204" pitchFamily="34" charset="0"/>
              <a:buChar char="•"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465A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4695636" y="1325563"/>
            <a:ext cx="4320000" cy="3479909"/>
          </a:xfrm>
        </p:spPr>
        <p:txBody>
          <a:bodyPr/>
          <a:lstStyle>
            <a:lvl1pPr>
              <a:defRPr sz="2000" baseline="0">
                <a:solidFill>
                  <a:srgbClr val="465A64"/>
                </a:solidFill>
                <a:latin typeface="+mn-lt"/>
              </a:defRPr>
            </a:lvl1pPr>
            <a:lvl2pPr>
              <a:defRPr sz="1800">
                <a:solidFill>
                  <a:srgbClr val="465A64"/>
                </a:solidFill>
                <a:latin typeface="+mn-lt"/>
              </a:defRPr>
            </a:lvl2pPr>
            <a:lvl3pPr>
              <a:defRPr sz="1600">
                <a:solidFill>
                  <a:srgbClr val="465A64"/>
                </a:solidFill>
                <a:latin typeface="+mn-lt"/>
              </a:defRPr>
            </a:lvl3pPr>
            <a:lvl4pPr>
              <a:defRPr sz="1400">
                <a:solidFill>
                  <a:srgbClr val="465A64"/>
                </a:solidFill>
                <a:latin typeface="+mn-lt"/>
              </a:defRPr>
            </a:lvl4pPr>
            <a:lvl5pPr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31613" y="120416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1" y="145699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1" y="257317"/>
            <a:ext cx="906902" cy="335768"/>
          </a:xfrm>
          <a:prstGeom prst="rect">
            <a:avLst/>
          </a:prstGeom>
        </p:spPr>
      </p:pic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7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TECHNOWIZZ 2023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35743"/>
            <a:ext cx="8386549" cy="486011"/>
          </a:xfrm>
        </p:spPr>
        <p:txBody>
          <a:bodyPr/>
          <a:lstStyle/>
          <a:p>
            <a:r>
              <a:rPr lang="cs-CZ" altLang="cs-CZ" dirty="0"/>
              <a:t>Zadání č. 05 </a:t>
            </a:r>
            <a:br>
              <a:rPr lang="cs-CZ" altLang="cs-CZ" dirty="0"/>
            </a:br>
            <a:r>
              <a:rPr lang="cs-CZ" altLang="cs-CZ" dirty="0"/>
              <a:t>Nastavení procesu a tvorba databáze trubkových konstrukcí</a:t>
            </a:r>
            <a:endParaRPr lang="en-US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2" y="205227"/>
            <a:ext cx="1383322" cy="7590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" y="4565471"/>
            <a:ext cx="1620643" cy="5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763" y="112649"/>
            <a:ext cx="8880475" cy="445452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A5B65D9-1D51-42EC-8ABC-83BF74952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93" y="357188"/>
            <a:ext cx="7205330" cy="2085975"/>
          </a:xfrm>
          <a:solidFill>
            <a:srgbClr val="465A64">
              <a:alpha val="59000"/>
            </a:srgbClr>
          </a:solidFill>
        </p:spPr>
        <p:txBody>
          <a:bodyPr>
            <a:normAutofit/>
          </a:bodyPr>
          <a:lstStyle/>
          <a:p>
            <a:r>
              <a:rPr lang="cs-CZ" altLang="cs-CZ" sz="3600" dirty="0"/>
              <a:t>Nastavení procesu a tvorba databáze trubkových konstrukcí 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A344D3E-3A65-4EE5-B222-14D034A4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494" y="2443163"/>
            <a:ext cx="4028632" cy="415887"/>
          </a:xfrm>
          <a:solidFill>
            <a:srgbClr val="465A64">
              <a:alpha val="59000"/>
            </a:srgbClr>
          </a:solidFill>
        </p:spPr>
        <p:txBody>
          <a:bodyPr/>
          <a:lstStyle/>
          <a:p>
            <a:r>
              <a:rPr lang="cs-CZ" dirty="0"/>
              <a:t>AGC Automotive Czech a.s.</a:t>
            </a:r>
            <a:endParaRPr lang="fr-BE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68778B-9869-47DA-89E5-87ADCDCDB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90" y="1245229"/>
            <a:ext cx="1116848" cy="111684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FF69CB-B026-4006-A970-8918BF79B010}"/>
              </a:ext>
            </a:extLst>
          </p:cNvPr>
          <p:cNvSpPr/>
          <p:nvPr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956E07EC-1B7E-4B1C-8A4B-E9057AE0A5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Úvod - Aktuální stav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3</a:t>
            </a:fld>
            <a:endParaRPr lang="cs-CZ" altLang="ja-JP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68313" y="812106"/>
            <a:ext cx="8395360" cy="3533066"/>
          </a:xfrm>
        </p:spPr>
        <p:txBody>
          <a:bodyPr>
            <a:normAutofit/>
          </a:bodyPr>
          <a:lstStyle/>
          <a:p>
            <a:r>
              <a:rPr lang="cs-CZ" sz="2000"/>
              <a:t>při stavbě trubkových konstrukcí nezaznamenáváme její evidenci</a:t>
            </a:r>
          </a:p>
          <a:p>
            <a:r>
              <a:rPr lang="cs-CZ" sz="2000"/>
              <a:t>při pravidelných bezpečnostních auditech nedokážeme prokázat historii kontrol</a:t>
            </a:r>
          </a:p>
          <a:p>
            <a:r>
              <a:rPr lang="cs-CZ" sz="2000"/>
              <a:t>nyní nemáme technické řešení a metodu pro zaznamenávání evidence a historie kontrol staveb</a:t>
            </a:r>
          </a:p>
          <a:p>
            <a:r>
              <a:rPr lang="cs-CZ" sz="2000"/>
              <a:t>popis provádění kontroly existuje</a:t>
            </a:r>
          </a:p>
          <a:p>
            <a:r>
              <a:rPr lang="cs-CZ" sz="2000"/>
              <a:t>v roce 2020 bylo fyzicky 831 kusů napříč celým závodem</a:t>
            </a:r>
          </a:p>
          <a:p>
            <a:r>
              <a:rPr lang="cs-CZ" sz="2000"/>
              <a:t>kontroly trubkových aplikací musí proběhnout min. 1x rok, ideálně 1 x 0,5 roku</a:t>
            </a:r>
          </a:p>
          <a:p>
            <a:pPr lvl="1"/>
            <a:endParaRPr lang="cs-CZ" sz="2000"/>
          </a:p>
          <a:p>
            <a:pPr lvl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94974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4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/>
              <a:t>Úvod - Příklad konstrukce</a:t>
            </a:r>
            <a:endParaRPr lang="cs-CZ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kica, kresba, diagram, text&#10;&#10;Popis byl vytvořen automaticky">
            <a:extLst>
              <a:ext uri="{FF2B5EF4-FFF2-40B4-BE49-F238E27FC236}">
                <a16:creationId xmlns:a16="http://schemas.microsoft.com/office/drawing/2014/main" id="{CB53647A-6CE6-2F84-922A-9E2350919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22050" r="5728" b="6779"/>
          <a:stretch/>
        </p:blipFill>
        <p:spPr>
          <a:xfrm>
            <a:off x="163848" y="805585"/>
            <a:ext cx="4985833" cy="1884988"/>
          </a:xfrm>
          <a:prstGeom prst="rect">
            <a:avLst/>
          </a:prstGeom>
        </p:spPr>
      </p:pic>
      <p:sp>
        <p:nvSpPr>
          <p:cNvPr id="7" name="Bublinový popisek: se šipkou doleva 6">
            <a:extLst>
              <a:ext uri="{FF2B5EF4-FFF2-40B4-BE49-F238E27FC236}">
                <a16:creationId xmlns:a16="http://schemas.microsoft.com/office/drawing/2014/main" id="{C35620E0-B697-F02B-B736-B6CB8D9DE652}"/>
              </a:ext>
            </a:extLst>
          </p:cNvPr>
          <p:cNvSpPr/>
          <p:nvPr/>
        </p:nvSpPr>
        <p:spPr>
          <a:xfrm>
            <a:off x="5149680" y="796527"/>
            <a:ext cx="3864719" cy="907283"/>
          </a:xfrm>
          <a:prstGeom prst="leftArrowCallout">
            <a:avLst>
              <a:gd name="adj1" fmla="val 11817"/>
              <a:gd name="adj2" fmla="val 21338"/>
              <a:gd name="adj3" fmla="val 59078"/>
              <a:gd name="adj4" fmla="val 802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400"/>
              <a:t>Příklad části Finišovacího pracoviště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/>
              <a:t> - složeno z celkem 3kusů stolů a dvou mezioperačních stojanů</a:t>
            </a:r>
            <a:endParaRPr kumimoji="1" lang="cs-CZ" sz="1400"/>
          </a:p>
        </p:txBody>
      </p:sp>
      <p:pic>
        <p:nvPicPr>
          <p:cNvPr id="9" name="Obrázek 8" descr="Obsah obrázku skica, kresba, ilustrace, umění&#10;&#10;Popis byl vytvořen automaticky">
            <a:extLst>
              <a:ext uri="{FF2B5EF4-FFF2-40B4-BE49-F238E27FC236}">
                <a16:creationId xmlns:a16="http://schemas.microsoft.com/office/drawing/2014/main" id="{7C3F459B-E476-118F-F094-D80161C85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33" r="36331"/>
          <a:stretch/>
        </p:blipFill>
        <p:spPr>
          <a:xfrm>
            <a:off x="7103900" y="1748079"/>
            <a:ext cx="1911736" cy="3082450"/>
          </a:xfrm>
          <a:prstGeom prst="rect">
            <a:avLst/>
          </a:prstGeom>
        </p:spPr>
      </p:pic>
      <p:sp>
        <p:nvSpPr>
          <p:cNvPr id="11" name="Bublinový popisek: se šipkou doprava 10">
            <a:extLst>
              <a:ext uri="{FF2B5EF4-FFF2-40B4-BE49-F238E27FC236}">
                <a16:creationId xmlns:a16="http://schemas.microsoft.com/office/drawing/2014/main" id="{6397149E-6C38-05FD-C843-A92B3D8521D8}"/>
              </a:ext>
            </a:extLst>
          </p:cNvPr>
          <p:cNvSpPr/>
          <p:nvPr/>
        </p:nvSpPr>
        <p:spPr>
          <a:xfrm>
            <a:off x="3483644" y="2768788"/>
            <a:ext cx="3598395" cy="670903"/>
          </a:xfrm>
          <a:prstGeom prst="rightArrowCallout">
            <a:avLst>
              <a:gd name="adj1" fmla="val 21708"/>
              <a:gd name="adj2" fmla="val 25000"/>
              <a:gd name="adj3" fmla="val 60390"/>
              <a:gd name="adj4" fmla="val 649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400"/>
              <a:t>Mezioperační stojan na 10 kusů skel</a:t>
            </a:r>
          </a:p>
        </p:txBody>
      </p:sp>
      <p:pic>
        <p:nvPicPr>
          <p:cNvPr id="13" name="Obrázek 12" descr="Obsah obrázku skica, kresba, umění, design&#10;&#10;Popis byl vytvořen automaticky">
            <a:extLst>
              <a:ext uri="{FF2B5EF4-FFF2-40B4-BE49-F238E27FC236}">
                <a16:creationId xmlns:a16="http://schemas.microsoft.com/office/drawing/2014/main" id="{79974BE2-81DA-306B-A9DA-66FBF91C56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66" t="27463" r="35866" b="14611"/>
          <a:stretch/>
        </p:blipFill>
        <p:spPr>
          <a:xfrm>
            <a:off x="163847" y="2781850"/>
            <a:ext cx="2316215" cy="2041990"/>
          </a:xfrm>
          <a:prstGeom prst="rect">
            <a:avLst/>
          </a:prstGeom>
        </p:spPr>
      </p:pic>
      <p:sp>
        <p:nvSpPr>
          <p:cNvPr id="14" name="Bublinový popisek: se šipkou doleva 13">
            <a:extLst>
              <a:ext uri="{FF2B5EF4-FFF2-40B4-BE49-F238E27FC236}">
                <a16:creationId xmlns:a16="http://schemas.microsoft.com/office/drawing/2014/main" id="{F609A368-6CC9-615A-E6B4-F05BB968E191}"/>
              </a:ext>
            </a:extLst>
          </p:cNvPr>
          <p:cNvSpPr/>
          <p:nvPr/>
        </p:nvSpPr>
        <p:spPr>
          <a:xfrm>
            <a:off x="2501924" y="3755552"/>
            <a:ext cx="3313398" cy="582364"/>
          </a:xfrm>
          <a:prstGeom prst="leftArrowCallout">
            <a:avLst>
              <a:gd name="adj1" fmla="val 11817"/>
              <a:gd name="adj2" fmla="val 21338"/>
              <a:gd name="adj3" fmla="val 59078"/>
              <a:gd name="adj4" fmla="val 802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400"/>
              <a:t>Rozložitelný stůl na makety</a:t>
            </a:r>
          </a:p>
        </p:txBody>
      </p:sp>
    </p:spTree>
    <p:extLst>
      <p:ext uri="{BB962C8B-B14F-4D97-AF65-F5344CB8AC3E}">
        <p14:creationId xmlns:p14="http://schemas.microsoft.com/office/powerpoint/2010/main" val="358001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5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/>
              <a:t>Úvod - Příklad pracoviště</a:t>
            </a:r>
            <a:endParaRPr lang="cs-CZ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EF1D26-8750-5F8F-393D-4EE58BD9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" y="731743"/>
            <a:ext cx="7205335" cy="4023813"/>
          </a:xfrm>
          <a:prstGeom prst="rect">
            <a:avLst/>
          </a:prstGeom>
        </p:spPr>
      </p:pic>
      <p:sp>
        <p:nvSpPr>
          <p:cNvPr id="7" name="Bublinový popisek: se šipkou doleva 6">
            <a:extLst>
              <a:ext uri="{FF2B5EF4-FFF2-40B4-BE49-F238E27FC236}">
                <a16:creationId xmlns:a16="http://schemas.microsoft.com/office/drawing/2014/main" id="{2C3C912D-0A72-9DB8-67DB-A18C691B0946}"/>
              </a:ext>
            </a:extLst>
          </p:cNvPr>
          <p:cNvSpPr/>
          <p:nvPr/>
        </p:nvSpPr>
        <p:spPr>
          <a:xfrm>
            <a:off x="4993019" y="3703649"/>
            <a:ext cx="960449" cy="296029"/>
          </a:xfrm>
          <a:prstGeom prst="leftArrowCallout">
            <a:avLst>
              <a:gd name="adj1" fmla="val 25000"/>
              <a:gd name="adj2" fmla="val 25000"/>
              <a:gd name="adj3" fmla="val 69444"/>
              <a:gd name="adj4" fmla="val 76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700"/>
              <a:t>Mezioperační stojan</a:t>
            </a:r>
          </a:p>
        </p:txBody>
      </p:sp>
      <p:sp>
        <p:nvSpPr>
          <p:cNvPr id="8" name="Bublinový popisek: se šipkou doleva 7">
            <a:extLst>
              <a:ext uri="{FF2B5EF4-FFF2-40B4-BE49-F238E27FC236}">
                <a16:creationId xmlns:a16="http://schemas.microsoft.com/office/drawing/2014/main" id="{4FF5CACD-E030-4CFE-D8B2-3BD646D3C97D}"/>
              </a:ext>
            </a:extLst>
          </p:cNvPr>
          <p:cNvSpPr/>
          <p:nvPr/>
        </p:nvSpPr>
        <p:spPr>
          <a:xfrm>
            <a:off x="4842812" y="1773653"/>
            <a:ext cx="960449" cy="296029"/>
          </a:xfrm>
          <a:prstGeom prst="leftArrowCallout">
            <a:avLst>
              <a:gd name="adj1" fmla="val 25000"/>
              <a:gd name="adj2" fmla="val 25000"/>
              <a:gd name="adj3" fmla="val 69444"/>
              <a:gd name="adj4" fmla="val 76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700"/>
              <a:t>Mezioperační stojan</a:t>
            </a:r>
          </a:p>
        </p:txBody>
      </p:sp>
      <p:sp>
        <p:nvSpPr>
          <p:cNvPr id="9" name="Bublinový popisek: se šipkou doleva 8">
            <a:extLst>
              <a:ext uri="{FF2B5EF4-FFF2-40B4-BE49-F238E27FC236}">
                <a16:creationId xmlns:a16="http://schemas.microsoft.com/office/drawing/2014/main" id="{B1573608-44CA-6532-5DB0-77DF85A654D5}"/>
              </a:ext>
            </a:extLst>
          </p:cNvPr>
          <p:cNvSpPr/>
          <p:nvPr/>
        </p:nvSpPr>
        <p:spPr>
          <a:xfrm>
            <a:off x="2612729" y="3708804"/>
            <a:ext cx="960449" cy="296029"/>
          </a:xfrm>
          <a:prstGeom prst="leftArrowCallout">
            <a:avLst>
              <a:gd name="adj1" fmla="val 25000"/>
              <a:gd name="adj2" fmla="val 25000"/>
              <a:gd name="adj3" fmla="val 69444"/>
              <a:gd name="adj4" fmla="val 76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700"/>
              <a:t>Mezioperační stojan</a:t>
            </a:r>
          </a:p>
        </p:txBody>
      </p:sp>
      <p:sp>
        <p:nvSpPr>
          <p:cNvPr id="11" name="Bublinový popisek: se šipkou doleva 10">
            <a:extLst>
              <a:ext uri="{FF2B5EF4-FFF2-40B4-BE49-F238E27FC236}">
                <a16:creationId xmlns:a16="http://schemas.microsoft.com/office/drawing/2014/main" id="{42FF61A4-BE68-2F69-9B1A-8D0AC6965188}"/>
              </a:ext>
            </a:extLst>
          </p:cNvPr>
          <p:cNvSpPr/>
          <p:nvPr/>
        </p:nvSpPr>
        <p:spPr>
          <a:xfrm>
            <a:off x="1810162" y="4387994"/>
            <a:ext cx="960449" cy="296029"/>
          </a:xfrm>
          <a:prstGeom prst="leftArrowCallout">
            <a:avLst>
              <a:gd name="adj1" fmla="val 25000"/>
              <a:gd name="adj2" fmla="val 25000"/>
              <a:gd name="adj3" fmla="val 69444"/>
              <a:gd name="adj4" fmla="val 76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700"/>
              <a:t>Mezioperační stojan</a:t>
            </a:r>
          </a:p>
        </p:txBody>
      </p:sp>
      <p:sp>
        <p:nvSpPr>
          <p:cNvPr id="12" name="Bublinový popisek: se šipkou doleva 11">
            <a:extLst>
              <a:ext uri="{FF2B5EF4-FFF2-40B4-BE49-F238E27FC236}">
                <a16:creationId xmlns:a16="http://schemas.microsoft.com/office/drawing/2014/main" id="{B780A0A8-563D-D0CA-3F27-BE23BF79146A}"/>
              </a:ext>
            </a:extLst>
          </p:cNvPr>
          <p:cNvSpPr/>
          <p:nvPr/>
        </p:nvSpPr>
        <p:spPr>
          <a:xfrm>
            <a:off x="3516459" y="2958081"/>
            <a:ext cx="960449" cy="296029"/>
          </a:xfrm>
          <a:prstGeom prst="leftArrowCallout">
            <a:avLst>
              <a:gd name="adj1" fmla="val 25000"/>
              <a:gd name="adj2" fmla="val 25000"/>
              <a:gd name="adj3" fmla="val 69444"/>
              <a:gd name="adj4" fmla="val 76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700"/>
              <a:t>Finišovací stůl</a:t>
            </a:r>
            <a:endParaRPr kumimoji="1" lang="cs-CZ" sz="700"/>
          </a:p>
        </p:txBody>
      </p:sp>
      <p:sp>
        <p:nvSpPr>
          <p:cNvPr id="13" name="Bublinový popisek: se šipkou doleva 12">
            <a:extLst>
              <a:ext uri="{FF2B5EF4-FFF2-40B4-BE49-F238E27FC236}">
                <a16:creationId xmlns:a16="http://schemas.microsoft.com/office/drawing/2014/main" id="{B0108FE9-26A8-3A22-6AD5-523D1C690F28}"/>
              </a:ext>
            </a:extLst>
          </p:cNvPr>
          <p:cNvSpPr/>
          <p:nvPr/>
        </p:nvSpPr>
        <p:spPr>
          <a:xfrm>
            <a:off x="6374486" y="2143454"/>
            <a:ext cx="960449" cy="296029"/>
          </a:xfrm>
          <a:prstGeom prst="leftArrowCallout">
            <a:avLst>
              <a:gd name="adj1" fmla="val 25000"/>
              <a:gd name="adj2" fmla="val 25000"/>
              <a:gd name="adj3" fmla="val 69444"/>
              <a:gd name="adj4" fmla="val 76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700"/>
              <a:t>Finišovací stůl</a:t>
            </a:r>
            <a:endParaRPr kumimoji="1" lang="cs-CZ" sz="700"/>
          </a:p>
        </p:txBody>
      </p:sp>
      <p:sp>
        <p:nvSpPr>
          <p:cNvPr id="14" name="Bublinový popisek: se šipkou doleva 13">
            <a:extLst>
              <a:ext uri="{FF2B5EF4-FFF2-40B4-BE49-F238E27FC236}">
                <a16:creationId xmlns:a16="http://schemas.microsoft.com/office/drawing/2014/main" id="{615EB6B4-7F64-F0DA-3275-2EF0A312EB5D}"/>
              </a:ext>
            </a:extLst>
          </p:cNvPr>
          <p:cNvSpPr/>
          <p:nvPr/>
        </p:nvSpPr>
        <p:spPr>
          <a:xfrm>
            <a:off x="1749423" y="2571750"/>
            <a:ext cx="960449" cy="296029"/>
          </a:xfrm>
          <a:prstGeom prst="leftArrowCallout">
            <a:avLst>
              <a:gd name="adj1" fmla="val 25000"/>
              <a:gd name="adj2" fmla="val 25000"/>
              <a:gd name="adj3" fmla="val 69444"/>
              <a:gd name="adj4" fmla="val 761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700"/>
              <a:t>Finišovací stůl</a:t>
            </a:r>
            <a:endParaRPr kumimoji="1" lang="cs-CZ" sz="700"/>
          </a:p>
        </p:txBody>
      </p:sp>
    </p:spTree>
    <p:extLst>
      <p:ext uri="{BB962C8B-B14F-4D97-AF65-F5344CB8AC3E}">
        <p14:creationId xmlns:p14="http://schemas.microsoft.com/office/powerpoint/2010/main" val="352464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6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/>
              <a:t>Zadání</a:t>
            </a:r>
            <a:endParaRPr lang="cs-CZ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345482" y="798457"/>
            <a:ext cx="8668917" cy="41191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000"/>
              <a:t>navrhnout </a:t>
            </a:r>
            <a:r>
              <a:rPr lang="cs-CZ" sz="2000" b="1"/>
              <a:t>proces evidence</a:t>
            </a:r>
            <a:r>
              <a:rPr lang="cs-CZ" sz="2000"/>
              <a:t> trubkových konstrukcí (proces kontroly konstrukcí popsán je, proces evidence nikoliv)</a:t>
            </a:r>
          </a:p>
          <a:p>
            <a:r>
              <a:rPr lang="cs-CZ" sz="2000"/>
              <a:t>navrhnout </a:t>
            </a:r>
            <a:r>
              <a:rPr lang="cs-CZ" sz="2000" b="1"/>
              <a:t>technické řešení evidence </a:t>
            </a:r>
            <a:r>
              <a:rPr lang="cs-CZ" sz="2000"/>
              <a:t>(celé konstrukce, ne jejích jednotlivých dílů) a jeho následnou implementaci v závodě v Chudeřicích</a:t>
            </a:r>
          </a:p>
          <a:p>
            <a:r>
              <a:rPr lang="cs-CZ" sz="2000"/>
              <a:t>řešení se musí skládat z: </a:t>
            </a:r>
          </a:p>
          <a:p>
            <a:pPr lvl="1"/>
            <a:r>
              <a:rPr lang="cs-CZ" sz="1600" b="1"/>
              <a:t>evidenční databáze </a:t>
            </a:r>
            <a:r>
              <a:rPr lang="cs-CZ" sz="1600"/>
              <a:t>každé trubkové aplikace</a:t>
            </a:r>
          </a:p>
          <a:p>
            <a:pPr lvl="1"/>
            <a:r>
              <a:rPr lang="cs-CZ" sz="1600"/>
              <a:t>záznam z kontroly jednotlivé aplikace</a:t>
            </a:r>
          </a:p>
          <a:p>
            <a:pPr lvl="1"/>
            <a:r>
              <a:rPr lang="cs-CZ" sz="1600"/>
              <a:t>proces zaznamenávání kontroly</a:t>
            </a:r>
          </a:p>
          <a:p>
            <a:pPr lvl="1"/>
            <a:r>
              <a:rPr lang="cs-CZ" sz="1600"/>
              <a:t>„evidenční karta“ aplikace</a:t>
            </a:r>
          </a:p>
          <a:p>
            <a:pPr lvl="1"/>
            <a:r>
              <a:rPr lang="cs-CZ" sz="1600"/>
              <a:t>vizualizace uvedeného na trubkové aplikaci, pro rychlý přehled</a:t>
            </a:r>
          </a:p>
          <a:p>
            <a:pPr lvl="1"/>
            <a:r>
              <a:rPr lang="cs-CZ" sz="1600"/>
              <a:t>HW – soupis HW vybavení a jeho řešení</a:t>
            </a:r>
          </a:p>
          <a:p>
            <a:pPr lvl="1"/>
            <a:r>
              <a:rPr lang="cs-CZ" sz="1600"/>
              <a:t>rozpočet daného řešení</a:t>
            </a:r>
          </a:p>
          <a:p>
            <a:pPr marL="715963" lvl="1" indent="0">
              <a:buNone/>
            </a:pPr>
            <a:endParaRPr lang="cs-CZ" sz="1600" i="1"/>
          </a:p>
          <a:p>
            <a:endParaRPr lang="cs-CZ" sz="2000"/>
          </a:p>
          <a:p>
            <a:pPr marL="715963" lvl="1" indent="0">
              <a:buNone/>
            </a:pPr>
            <a:endParaRPr lang="cs-CZ" sz="1600"/>
          </a:p>
          <a:p>
            <a:pPr lvl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61538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7</a:t>
            </a:fld>
            <a:endParaRPr lang="cs-CZ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400"/>
              <a:t>Očekávaný přínos</a:t>
            </a:r>
            <a:endParaRPr lang="cs-CZ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4294967295"/>
          </p:nvPr>
        </p:nvSpPr>
        <p:spPr>
          <a:xfrm>
            <a:off x="420546" y="795337"/>
            <a:ext cx="8229600" cy="3988203"/>
          </a:xfrm>
          <a:prstGeom prst="rect">
            <a:avLst/>
          </a:prstGeom>
        </p:spPr>
        <p:txBody>
          <a:bodyPr/>
          <a:lstStyle/>
          <a:p>
            <a:r>
              <a:rPr lang="cs-CZ" sz="2000"/>
              <a:t>historie trubkových aplikací</a:t>
            </a:r>
          </a:p>
          <a:p>
            <a:r>
              <a:rPr lang="cs-CZ" sz="2000"/>
              <a:t>rychlý přehled a zhodnocení použitelnosti konstrukce</a:t>
            </a:r>
          </a:p>
          <a:p>
            <a:r>
              <a:rPr lang="cs-CZ" sz="2000"/>
              <a:t>plnění bezpečnostních záruk pro operátory (nosnost, stáří…)</a:t>
            </a:r>
          </a:p>
          <a:p>
            <a:r>
              <a:rPr lang="cs-CZ" sz="2000"/>
              <a:t>zamezení případné škodě na zdraví a majetku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82570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Kontakt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4294967295"/>
          </p:nvPr>
        </p:nvSpPr>
        <p:spPr>
          <a:xfrm>
            <a:off x="377107" y="955642"/>
            <a:ext cx="8229600" cy="19706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AGC Automotive Czech a.s.</a:t>
            </a:r>
          </a:p>
          <a:p>
            <a:r>
              <a:rPr lang="cs-CZ" sz="2000" dirty="0"/>
              <a:t>Martin Beck</a:t>
            </a:r>
          </a:p>
          <a:p>
            <a:r>
              <a:rPr lang="cs-CZ" sz="2000" dirty="0"/>
              <a:t>AES Pilot</a:t>
            </a:r>
          </a:p>
          <a:p>
            <a:r>
              <a:rPr lang="cs-CZ" sz="2000" dirty="0"/>
              <a:t>727 812 497</a:t>
            </a:r>
          </a:p>
          <a:p>
            <a:r>
              <a:rPr lang="cs-CZ" sz="2000" dirty="0"/>
              <a:t>martin.beck@agc.com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988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62" y="1454907"/>
            <a:ext cx="6183498" cy="339299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82" y="261584"/>
            <a:ext cx="3578471" cy="11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CC98646A8AC40BCCA92EB7EDE9B6E" ma:contentTypeVersion="5" ma:contentTypeDescription="Create a new document." ma:contentTypeScope="" ma:versionID="22a2ac0aea38254c8ecebfc0f74458d9">
  <xsd:schema xmlns:xsd="http://www.w3.org/2001/XMLSchema" xmlns:xs="http://www.w3.org/2001/XMLSchema" xmlns:p="http://schemas.microsoft.com/office/2006/metadata/properties" xmlns:ns2="c02ed812-c639-44a7-8c81-a5136fb54e21" xmlns:ns3="e95a4aa4-38b8-4574-9eb5-1d83c39416d9" targetNamespace="http://schemas.microsoft.com/office/2006/metadata/properties" ma:root="true" ma:fieldsID="3f82827c6ed543fbcd612d5eb01caec2" ns2:_="" ns3:_="">
    <xsd:import namespace="c02ed812-c639-44a7-8c81-a5136fb54e21"/>
    <xsd:import namespace="e95a4aa4-38b8-4574-9eb5-1d83c3941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mplate_x0020_typ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ed812-c639-44a7-8c81-a5136fb54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_x0020_type" ma:index="10" nillable="true" ma:displayName="template type" ma:format="Dropdown" ma:internalName="template_x0020_type">
      <xsd:simpleType>
        <xsd:restriction base="dms:Choice">
          <xsd:enumeration value="badge meetings (word)"/>
          <xsd:enumeration value="letterhead  (word)"/>
          <xsd:enumeration value="presentation (powerpoint)"/>
          <xsd:enumeration value="press release (word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a4aa4-38b8-4574-9eb5-1d83c3941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c02ed812-c639-44a7-8c81-a5136fb54e21">presentation (powerpoint)</template_x0020_type>
    <SharedWithUsers xmlns="e95a4aa4-38b8-4574-9eb5-1d83c39416d9">
      <UserInfo>
        <DisplayName>Marcaille Emilie</DisplayName>
        <AccountId>4072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CB29E6E-1405-4E05-8B9E-C265133CA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ed812-c639-44a7-8c81-a5136fb54e21"/>
    <ds:schemaRef ds:uri="e95a4aa4-38b8-4574-9eb5-1d83c3941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13FBA8-8DF5-49AF-999C-65527C43B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D6FA7-27D9-4084-A73E-5E28EFB54A6D}">
  <ds:schemaRefs>
    <ds:schemaRef ds:uri="http://purl.org/dc/elements/1.1/"/>
    <ds:schemaRef ds:uri="http://schemas.microsoft.com/office/infopath/2007/PartnerControls"/>
    <ds:schemaRef ds:uri="e95a4aa4-38b8-4574-9eb5-1d83c39416d9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c02ed812-c639-44a7-8c81-a5136fb54e21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AGC_PPT_16-9_En_v01</Template>
  <TotalTime>3</TotalTime>
  <Words>257</Words>
  <Application>Microsoft Office PowerPoint</Application>
  <PresentationFormat>Předvádění na obrazovce (16:9)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Meiryo</vt:lpstr>
      <vt:lpstr>Meiryo UI</vt:lpstr>
      <vt:lpstr>1_agc_powerpoint_template_screen(16-9)</vt:lpstr>
      <vt:lpstr>TECHNOWIZZ 2023</vt:lpstr>
      <vt:lpstr>Nastavení procesu a tvorba databáze trubkových konstrukcí </vt:lpstr>
      <vt:lpstr>Úvod - Aktuální stav</vt:lpstr>
      <vt:lpstr>Úvod - Příklad konstrukce</vt:lpstr>
      <vt:lpstr>Úvod - Příklad pracoviště</vt:lpstr>
      <vt:lpstr>Zadání</vt:lpstr>
      <vt:lpstr>Očekávaný přínos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Verstraete</dc:creator>
  <cp:lastModifiedBy>Petr Veselý</cp:lastModifiedBy>
  <cp:revision>52</cp:revision>
  <dcterms:created xsi:type="dcterms:W3CDTF">2018-07-11T07:57:49Z</dcterms:created>
  <dcterms:modified xsi:type="dcterms:W3CDTF">2023-06-07T09:01:31Z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91ad2d-c74e-4bcc-a079-aa036b04f981_Enabled">
    <vt:lpwstr>True</vt:lpwstr>
  </property>
  <property fmtid="{D5CDD505-2E9C-101B-9397-08002B2CF9AE}" pid="3" name="MSIP_Label_7591ad2d-c74e-4bcc-a079-aa036b04f981_SiteId">
    <vt:lpwstr>faa6053b-36c4-4c36-af04-796200c185bf</vt:lpwstr>
  </property>
  <property fmtid="{D5CDD505-2E9C-101B-9397-08002B2CF9AE}" pid="4" name="MSIP_Label_7591ad2d-c74e-4bcc-a079-aa036b04f981_Owner">
    <vt:lpwstr>Anne-Mie.VanPoelvoorde@eu.agc.com</vt:lpwstr>
  </property>
  <property fmtid="{D5CDD505-2E9C-101B-9397-08002B2CF9AE}" pid="5" name="MSIP_Label_7591ad2d-c74e-4bcc-a079-aa036b04f981_SetDate">
    <vt:lpwstr>2018-10-05T12:08:24.0318064Z</vt:lpwstr>
  </property>
  <property fmtid="{D5CDD505-2E9C-101B-9397-08002B2CF9AE}" pid="6" name="MSIP_Label_7591ad2d-c74e-4bcc-a079-aa036b04f981_Name">
    <vt:lpwstr>Others</vt:lpwstr>
  </property>
  <property fmtid="{D5CDD505-2E9C-101B-9397-08002B2CF9AE}" pid="7" name="MSIP_Label_7591ad2d-c74e-4bcc-a079-aa036b04f981_Application">
    <vt:lpwstr>Microsoft Azure Information Protection</vt:lpwstr>
  </property>
  <property fmtid="{D5CDD505-2E9C-101B-9397-08002B2CF9AE}" pid="8" name="MSIP_Label_7591ad2d-c74e-4bcc-a079-aa036b04f981_Extended_MSFT_Method">
    <vt:lpwstr>Manual</vt:lpwstr>
  </property>
  <property fmtid="{D5CDD505-2E9C-101B-9397-08002B2CF9AE}" pid="9" name="ContentTypeId">
    <vt:lpwstr>0x0101004EFCC98646A8AC40BCCA92EB7EDE9B6E</vt:lpwstr>
  </property>
  <property fmtid="{D5CDD505-2E9C-101B-9397-08002B2CF9AE}" pid="10" name="MSIP_Label_9b500289-1a9c-442f-923d-4f95209608d2_Enabled">
    <vt:lpwstr>true</vt:lpwstr>
  </property>
  <property fmtid="{D5CDD505-2E9C-101B-9397-08002B2CF9AE}" pid="11" name="MSIP_Label_9b500289-1a9c-442f-923d-4f95209608d2_SetDate">
    <vt:lpwstr>2022-04-26T06:55:06Z</vt:lpwstr>
  </property>
  <property fmtid="{D5CDD505-2E9C-101B-9397-08002B2CF9AE}" pid="12" name="MSIP_Label_9b500289-1a9c-442f-923d-4f95209608d2_Method">
    <vt:lpwstr>Privileged</vt:lpwstr>
  </property>
  <property fmtid="{D5CDD505-2E9C-101B-9397-08002B2CF9AE}" pid="13" name="MSIP_Label_9b500289-1a9c-442f-923d-4f95209608d2_Name">
    <vt:lpwstr>GCEP2 - Others</vt:lpwstr>
  </property>
  <property fmtid="{D5CDD505-2E9C-101B-9397-08002B2CF9AE}" pid="14" name="MSIP_Label_9b500289-1a9c-442f-923d-4f95209608d2_SiteId">
    <vt:lpwstr>90c56ca2-d892-45ce-810d-6cf368facdb3</vt:lpwstr>
  </property>
  <property fmtid="{D5CDD505-2E9C-101B-9397-08002B2CF9AE}" pid="15" name="MSIP_Label_9b500289-1a9c-442f-923d-4f95209608d2_ActionId">
    <vt:lpwstr>ebdd44cb-e7cc-41e1-95db-02e8e013f750</vt:lpwstr>
  </property>
  <property fmtid="{D5CDD505-2E9C-101B-9397-08002B2CF9AE}" pid="16" name="MSIP_Label_9b500289-1a9c-442f-923d-4f95209608d2_ContentBits">
    <vt:lpwstr>0</vt:lpwstr>
  </property>
</Properties>
</file>