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4" r:id="rId6"/>
    <p:sldId id="288" r:id="rId7"/>
    <p:sldId id="291" r:id="rId8"/>
    <p:sldId id="284" r:id="rId9"/>
    <p:sldId id="280" r:id="rId10"/>
    <p:sldId id="281" r:id="rId11"/>
    <p:sldId id="282" r:id="rId12"/>
    <p:sldId id="274" r:id="rId13"/>
    <p:sldId id="269" r:id="rId14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vřina Lukáš" initials="VL" lastIdx="1" clrIdx="0">
    <p:extLst>
      <p:ext uri="{19B8F6BF-5375-455C-9EA6-DF929625EA0E}">
        <p15:presenceInfo xmlns:p15="http://schemas.microsoft.com/office/powerpoint/2012/main" userId="Vavřina Luká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E64"/>
    <a:srgbClr val="465A64"/>
    <a:srgbClr val="324650"/>
    <a:srgbClr val="445C63"/>
    <a:srgbClr val="001F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16" autoAdjust="0"/>
  </p:normalViewPr>
  <p:slideViewPr>
    <p:cSldViewPr snapToGrid="0" snapToObjects="1">
      <p:cViewPr varScale="1">
        <p:scale>
          <a:sx n="151" d="100"/>
          <a:sy n="151" d="100"/>
        </p:scale>
        <p:origin x="57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ED65-CCF4-A94A-AAFA-00944628EDA9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1758-0041-A941-AE28-3D5060F6E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345E-3569-064C-A3D9-09646E30F550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4D7-92BA-2242-9B23-78755872B9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2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3081867" y="832814"/>
            <a:ext cx="5933769" cy="396000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2785154" cy="396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3657600" y="830319"/>
            <a:ext cx="5358036" cy="3960000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3" y="830319"/>
            <a:ext cx="3333901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63" y="120650"/>
            <a:ext cx="8880475" cy="4454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827" y="3982698"/>
            <a:ext cx="2362808" cy="1111910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456718"/>
            <a:ext cx="8066617" cy="2058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4" y="249806"/>
            <a:ext cx="2488387" cy="1170431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1756351"/>
            <a:ext cx="8066617" cy="2058988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-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-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-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8491905" y="4917912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8782242" y="6026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7550727" y="5849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249" y="159107"/>
            <a:ext cx="1119226" cy="526694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93918" y="491690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4572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9144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695636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31612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31612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8491906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4695636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4695636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0651" y="177801"/>
            <a:ext cx="8640000" cy="5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903" y="832814"/>
            <a:ext cx="8884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5221" y="4865027"/>
            <a:ext cx="520482" cy="176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3657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76" r:id="rId4"/>
    <p:sldLayoutId id="2147483674" r:id="rId5"/>
    <p:sldLayoutId id="2147483670" r:id="rId6"/>
    <p:sldLayoutId id="2147483669" r:id="rId7"/>
    <p:sldLayoutId id="2147483671" r:id="rId8"/>
    <p:sldLayoutId id="2147483672" r:id="rId9"/>
    <p:sldLayoutId id="2147483678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0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6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TECHNOWIZZ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35743"/>
            <a:ext cx="8386549" cy="1350470"/>
          </a:xfrm>
        </p:spPr>
        <p:txBody>
          <a:bodyPr/>
          <a:lstStyle/>
          <a:p>
            <a:r>
              <a:rPr lang="cs-CZ" altLang="cs-CZ" dirty="0"/>
              <a:t>Zadání č. 04</a:t>
            </a:r>
            <a:br>
              <a:rPr lang="cs-CZ" altLang="cs-CZ" dirty="0"/>
            </a:br>
            <a:r>
              <a:rPr lang="cs-CZ" dirty="0"/>
              <a:t>Návrh a konstrukce nástroje k ukončení drátků za sběrnicí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2" y="205227"/>
            <a:ext cx="1383322" cy="7590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" y="4692104"/>
            <a:ext cx="1437666" cy="4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62" y="1454907"/>
            <a:ext cx="6183498" cy="339299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056" y="325084"/>
            <a:ext cx="3333348" cy="10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863" y="228655"/>
            <a:ext cx="8880475" cy="4454525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9" y="364722"/>
            <a:ext cx="4190716" cy="1997355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EA344D3E-3A65-4EE5-B222-14D034A4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49" y="1766424"/>
            <a:ext cx="7295232" cy="415887"/>
          </a:xfrm>
          <a:solidFill>
            <a:srgbClr val="465A64">
              <a:alpha val="59000"/>
            </a:srgbClr>
          </a:solidFill>
        </p:spPr>
        <p:txBody>
          <a:bodyPr/>
          <a:lstStyle/>
          <a:p>
            <a:r>
              <a:rPr lang="cs-CZ" dirty="0"/>
              <a:t>AGC Automotive Czech a.s.</a:t>
            </a:r>
            <a:endParaRPr lang="fr-BE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68778B-9869-47DA-89E5-87ADCDCDB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FF69CB-B026-4006-A970-8918BF79B010}"/>
              </a:ext>
            </a:extLst>
          </p:cNvPr>
          <p:cNvSpPr/>
          <p:nvPr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956E07EC-1B7E-4B1C-8A4B-E9057AE0A5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151" y="2243906"/>
            <a:ext cx="3967430" cy="2189456"/>
          </a:xfrm>
          <a:prstGeom prst="rect">
            <a:avLst/>
          </a:prstGeom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DA5E2808-AB5C-CC76-6BDE-2F7F11956722}"/>
              </a:ext>
            </a:extLst>
          </p:cNvPr>
          <p:cNvSpPr txBox="1">
            <a:spLocks/>
          </p:cNvSpPr>
          <p:nvPr/>
        </p:nvSpPr>
        <p:spPr bwMode="white">
          <a:xfrm>
            <a:off x="275149" y="485775"/>
            <a:ext cx="7295232" cy="1290515"/>
          </a:xfrm>
          <a:prstGeom prst="rect">
            <a:avLst/>
          </a:prstGeom>
          <a:solidFill>
            <a:srgbClr val="465A64">
              <a:alpha val="59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1" i="0" kern="120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lang="cs-CZ" dirty="0"/>
              <a:t>Návrh a konstrukce nástroje k ukončení drátků za sběrnicí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449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3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Úvod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82763" cy="142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v rámci výroby automobilových skel je zjednodušeně řečeno provoz rozdělen vyhřívané a nevyhřívané .</a:t>
            </a:r>
          </a:p>
          <a:p>
            <a:r>
              <a:rPr lang="cs-CZ" sz="2200"/>
              <a:t>toto téma je zaměřeno na </a:t>
            </a:r>
            <a:r>
              <a:rPr lang="cs-CZ" sz="2200" b="1"/>
              <a:t>vyhřívané autoskla</a:t>
            </a:r>
            <a:endParaRPr lang="cs-CZ" sz="2200"/>
          </a:p>
          <a:p>
            <a:endParaRPr lang="cs-CZ" sz="22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720" y="2261191"/>
            <a:ext cx="4618614" cy="2272922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D7F1938-5661-BDA0-A5F8-ACDAAA47DE46}"/>
              </a:ext>
            </a:extLst>
          </p:cNvPr>
          <p:cNvSpPr txBox="1">
            <a:spLocks/>
          </p:cNvSpPr>
          <p:nvPr/>
        </p:nvSpPr>
        <p:spPr>
          <a:xfrm>
            <a:off x="457200" y="2147986"/>
            <a:ext cx="3701208" cy="189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konkrétně na přípravu PVB folie</a:t>
            </a:r>
          </a:p>
          <a:p>
            <a:r>
              <a:rPr lang="cs-CZ" sz="2200"/>
              <a:t>PVB folie se vyrábí / upravuje na zařízení HWW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28160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r="1307"/>
          <a:stretch/>
        </p:blipFill>
        <p:spPr>
          <a:xfrm>
            <a:off x="1138501" y="967513"/>
            <a:ext cx="7616894" cy="38720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 dirty="0"/>
              <a:t>Úvod</a:t>
            </a:r>
            <a:endParaRPr lang="en-US" sz="24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u="sng" dirty="0"/>
              <a:t>Automobilová skla:</a:t>
            </a:r>
            <a:endParaRPr lang="cs-CZ" u="sng" dirty="0"/>
          </a:p>
          <a:p>
            <a:pPr lvl="1"/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160649" y="4575291"/>
            <a:ext cx="401707" cy="220775"/>
          </a:xfrm>
          <a:prstGeom prst="ellipse">
            <a:avLst/>
          </a:prstGeom>
          <a:noFill/>
          <a:ln>
            <a:solidFill>
              <a:srgbClr val="32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en-US"/>
          </a:p>
        </p:txBody>
      </p:sp>
      <p:sp>
        <p:nvSpPr>
          <p:cNvPr id="20" name="TextovéPole 19"/>
          <p:cNvSpPr txBox="1"/>
          <p:nvPr/>
        </p:nvSpPr>
        <p:spPr>
          <a:xfrm>
            <a:off x="971897" y="4531791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označena</a:t>
            </a:r>
            <a:endParaRPr lang="en-US" sz="1400" dirty="0"/>
          </a:p>
        </p:txBody>
      </p:sp>
      <p:sp>
        <p:nvSpPr>
          <p:cNvPr id="21" name="Ovál 20"/>
          <p:cNvSpPr/>
          <p:nvPr/>
        </p:nvSpPr>
        <p:spPr>
          <a:xfrm>
            <a:off x="2578577" y="1991314"/>
            <a:ext cx="874307" cy="472107"/>
          </a:xfrm>
          <a:prstGeom prst="ellipse">
            <a:avLst/>
          </a:prstGeom>
          <a:noFill/>
          <a:ln>
            <a:solidFill>
              <a:srgbClr val="32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9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5</a:t>
            </a:fld>
            <a:endParaRPr lang="cs-CZ" altLang="ja-JP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 dirty="0"/>
              <a:t>Stávající řešení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88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cs typeface="+mn-cs"/>
              </a:rPr>
              <a:t>aktuální řešení </a:t>
            </a:r>
            <a:r>
              <a:rPr lang="cs-CZ" sz="2200" dirty="0"/>
              <a:t>je </a:t>
            </a:r>
            <a:r>
              <a:rPr lang="cs-CZ" sz="2200" b="1" dirty="0"/>
              <a:t>nevyhovující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při zakončování drátků dochází k manipulace s ostrým předmětem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18" y="1846651"/>
            <a:ext cx="2841792" cy="248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1963722"/>
            <a:ext cx="5369442" cy="100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cs typeface="+mn-cs"/>
              </a:rPr>
              <a:t>zakončení drátků podle sběrnice pomocí skalpelu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7200" y="2998219"/>
            <a:ext cx="56593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465A64"/>
                </a:solidFill>
                <a:ea typeface="Meiryo" charset="-128"/>
              </a:rPr>
              <a:t>drátek nesmí přesahovat více jak 1 mm za sběrnici </a:t>
            </a:r>
          </a:p>
          <a:p>
            <a:endParaRPr lang="cs-CZ" sz="2200" dirty="0">
              <a:solidFill>
                <a:srgbClr val="465A64"/>
              </a:solidFill>
              <a:ea typeface="Meiryo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počet drátků na jedné PVB je cca. 600 ks</a:t>
            </a:r>
          </a:p>
          <a:p>
            <a:endParaRPr lang="cs-CZ" sz="2200" dirty="0">
              <a:solidFill>
                <a:srgbClr val="465A64"/>
              </a:solidFill>
              <a:ea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84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6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Zadání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36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navrhněte nové řešení </a:t>
            </a:r>
            <a:r>
              <a:rPr lang="cs-CZ" sz="2200"/>
              <a:t>jako náhradu stávajícího skalpelu.</a:t>
            </a:r>
          </a:p>
          <a:p>
            <a:r>
              <a:rPr lang="cs-CZ" sz="2200"/>
              <a:t>nový nastroj by měl…</a:t>
            </a:r>
          </a:p>
          <a:p>
            <a:pPr lvl="1"/>
            <a:r>
              <a:rPr lang="cs-CZ" b="1"/>
              <a:t>být univerzální </a:t>
            </a:r>
            <a:r>
              <a:rPr lang="cs-CZ"/>
              <a:t>– tj. použitelný pro různé tvary a velikosti PVB </a:t>
            </a:r>
          </a:p>
          <a:p>
            <a:pPr lvl="1"/>
            <a:r>
              <a:rPr lang="cs-CZ" b="1"/>
              <a:t>umožnit snadné, rychlé, bezpečné </a:t>
            </a:r>
            <a:r>
              <a:rPr lang="cs-CZ"/>
              <a:t>přerušení drátků za sběrnicí s danou tolerancí. </a:t>
            </a:r>
          </a:p>
          <a:p>
            <a:pPr lvl="1"/>
            <a:r>
              <a:rPr lang="cs-CZ"/>
              <a:t>počet drátků na jedné PVB je cca. 600 ks</a:t>
            </a:r>
          </a:p>
          <a:p>
            <a:pPr lvl="1"/>
            <a:r>
              <a:rPr lang="cs-CZ"/>
              <a:t>průměr drátků je 0,027µm nebo 0,025 µm</a:t>
            </a:r>
          </a:p>
          <a:p>
            <a:pPr lvl="1"/>
            <a:r>
              <a:rPr lang="cs-CZ"/>
              <a:t>materiálové složení drátku je 99,9% wolfram</a:t>
            </a:r>
          </a:p>
          <a:p>
            <a:r>
              <a:rPr lang="cs-CZ" sz="2200"/>
              <a:t>nebojte se při přemýšlení jít i mimo strojařské řešení</a:t>
            </a:r>
          </a:p>
        </p:txBody>
      </p:sp>
    </p:spTree>
    <p:extLst>
      <p:ext uri="{BB962C8B-B14F-4D97-AF65-F5344CB8AC3E}">
        <p14:creationId xmlns:p14="http://schemas.microsoft.com/office/powerpoint/2010/main" val="71567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7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Očekáváme pro soutěž…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zpracovanou </a:t>
            </a:r>
            <a:r>
              <a:rPr lang="cs-CZ" sz="2200" b="1"/>
              <a:t>technickou dokumentaci</a:t>
            </a:r>
          </a:p>
          <a:p>
            <a:pPr lvl="1"/>
            <a:r>
              <a:rPr lang="cs-CZ"/>
              <a:t>návrh řešení celé konstrukce</a:t>
            </a:r>
          </a:p>
          <a:p>
            <a:pPr lvl="2"/>
            <a:r>
              <a:rPr lang="cs-CZ"/>
              <a:t>důraz na to aby vše bylo bezpečné, použitelné, lehké, a funkční </a:t>
            </a:r>
          </a:p>
          <a:p>
            <a:pPr lvl="2"/>
            <a:r>
              <a:rPr lang="cs-CZ"/>
              <a:t>při přerušení drátků je potřeba dbát velkého důrazu na zamezení kontaminace PVB</a:t>
            </a:r>
          </a:p>
          <a:p>
            <a:pPr lvl="2"/>
            <a:r>
              <a:rPr lang="cs-CZ"/>
              <a:t>návrh vhodných materiálů</a:t>
            </a:r>
          </a:p>
          <a:p>
            <a:r>
              <a:rPr lang="cs-CZ" sz="2200"/>
              <a:t>zpracovaný </a:t>
            </a:r>
            <a:r>
              <a:rPr lang="cs-CZ" sz="2200" b="1"/>
              <a:t>rozpočet</a:t>
            </a:r>
          </a:p>
          <a:p>
            <a:r>
              <a:rPr lang="cs-CZ" sz="2200"/>
              <a:t>v ideálním případě </a:t>
            </a:r>
            <a:r>
              <a:rPr lang="cs-CZ" sz="2200" b="1"/>
              <a:t>funkční zařízení </a:t>
            </a:r>
            <a:r>
              <a:rPr lang="cs-CZ" sz="2200"/>
              <a:t>použitelné ve výrobě,</a:t>
            </a:r>
            <a:br>
              <a:rPr lang="cs-CZ" sz="2200"/>
            </a:br>
            <a:r>
              <a:rPr lang="cs-CZ" sz="2200"/>
              <a:t>nebo alespoň </a:t>
            </a:r>
            <a:r>
              <a:rPr lang="cs-CZ" sz="2200" b="1"/>
              <a:t>prototyp.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24779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8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Očekávaný přínos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náhrada aktuálně používaného skalpelu za bezpečnější nástroj</a:t>
            </a:r>
            <a:br>
              <a:rPr lang="cs-CZ" sz="2200" b="1"/>
            </a:br>
            <a:endParaRPr lang="cs-CZ" sz="2200" b="1"/>
          </a:p>
          <a:p>
            <a:r>
              <a:rPr lang="cs-CZ" sz="2200" b="1"/>
              <a:t>snadnější proces </a:t>
            </a:r>
            <a:r>
              <a:rPr lang="cs-CZ" sz="2200"/>
              <a:t>výroby PVB díky jednoduššímu</a:t>
            </a:r>
            <a:br>
              <a:rPr lang="cs-CZ" sz="2200"/>
            </a:br>
            <a:r>
              <a:rPr lang="cs-CZ" sz="2200"/>
              <a:t>a sofistikovanému řešení </a:t>
            </a:r>
            <a:br>
              <a:rPr lang="cs-CZ" sz="2200"/>
            </a:br>
            <a:endParaRPr lang="cs-CZ" sz="2200"/>
          </a:p>
          <a:p>
            <a:r>
              <a:rPr lang="cs-CZ" sz="2200"/>
              <a:t>celkové </a:t>
            </a:r>
            <a:r>
              <a:rPr lang="cs-CZ" sz="2200" b="1"/>
              <a:t>zrychlení</a:t>
            </a:r>
            <a:r>
              <a:rPr lang="cs-CZ" sz="2200"/>
              <a:t> procesu kvalitativního zhodnocení PVB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64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 dirty="0"/>
              <a:t>Kontakt</a:t>
            </a:r>
            <a:endParaRPr lang="en-US" sz="24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3987209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AGC Automotive Czech a.s.</a:t>
            </a:r>
          </a:p>
          <a:p>
            <a:r>
              <a:rPr lang="cs-CZ" sz="2000" dirty="0"/>
              <a:t>Martin Štrobl</a:t>
            </a:r>
          </a:p>
          <a:p>
            <a:r>
              <a:rPr lang="cs-CZ" sz="2000" dirty="0"/>
              <a:t>Technolog výroby</a:t>
            </a:r>
          </a:p>
          <a:p>
            <a:r>
              <a:rPr lang="cs-CZ" sz="2000" dirty="0"/>
              <a:t>+420 702 210 283</a:t>
            </a:r>
          </a:p>
          <a:p>
            <a:r>
              <a:rPr lang="cs-CZ" sz="2000" dirty="0"/>
              <a:t>martin.strobl@agc.com</a:t>
            </a:r>
          </a:p>
          <a:p>
            <a:pPr lvl="1"/>
            <a:endParaRPr lang="cs-CZ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46591F89-F92B-8417-5241-90556009B889}"/>
              </a:ext>
            </a:extLst>
          </p:cNvPr>
          <p:cNvSpPr txBox="1">
            <a:spLocks/>
          </p:cNvSpPr>
          <p:nvPr/>
        </p:nvSpPr>
        <p:spPr>
          <a:xfrm>
            <a:off x="4890717" y="926952"/>
            <a:ext cx="3987209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AGC Automotive Czech a.s.</a:t>
            </a:r>
          </a:p>
          <a:p>
            <a:r>
              <a:rPr lang="cs-CZ" sz="2000" dirty="0"/>
              <a:t>Tereza Kordová</a:t>
            </a:r>
          </a:p>
          <a:p>
            <a:r>
              <a:rPr lang="cs-CZ" sz="2000" dirty="0" err="1"/>
              <a:t>Material</a:t>
            </a:r>
            <a:r>
              <a:rPr lang="cs-CZ" sz="2000" dirty="0"/>
              <a:t> </a:t>
            </a:r>
            <a:r>
              <a:rPr lang="cs-CZ" sz="2000" dirty="0" err="1"/>
              <a:t>Specialist</a:t>
            </a:r>
            <a:endParaRPr lang="cs-CZ" sz="2000" dirty="0"/>
          </a:p>
          <a:p>
            <a:r>
              <a:rPr lang="cs-CZ" sz="2000" dirty="0"/>
              <a:t>+420 702 201 267</a:t>
            </a:r>
          </a:p>
          <a:p>
            <a:r>
              <a:rPr lang="cs-CZ" sz="2000" dirty="0"/>
              <a:t>tereza.kordova@agc.com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882965"/>
      </p:ext>
    </p:extLst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CC98646A8AC40BCCA92EB7EDE9B6E" ma:contentTypeVersion="5" ma:contentTypeDescription="Create a new document." ma:contentTypeScope="" ma:versionID="22a2ac0aea38254c8ecebfc0f74458d9">
  <xsd:schema xmlns:xsd="http://www.w3.org/2001/XMLSchema" xmlns:xs="http://www.w3.org/2001/XMLSchema" xmlns:p="http://schemas.microsoft.com/office/2006/metadata/properties" xmlns:ns2="c02ed812-c639-44a7-8c81-a5136fb54e21" xmlns:ns3="e95a4aa4-38b8-4574-9eb5-1d83c39416d9" targetNamespace="http://schemas.microsoft.com/office/2006/metadata/properties" ma:root="true" ma:fieldsID="3f82827c6ed543fbcd612d5eb01caec2" ns2:_="" ns3:_="">
    <xsd:import namespace="c02ed812-c639-44a7-8c81-a5136fb54e21"/>
    <xsd:import namespace="e95a4aa4-38b8-4574-9eb5-1d83c3941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mplate_x0020_typ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ed812-c639-44a7-8c81-a5136fb54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_x0020_type" ma:index="10" nillable="true" ma:displayName="template type" ma:format="Dropdown" ma:internalName="template_x0020_type">
      <xsd:simpleType>
        <xsd:restriction base="dms:Choice">
          <xsd:enumeration value="badge meetings (word)"/>
          <xsd:enumeration value="letterhead  (word)"/>
          <xsd:enumeration value="presentation (powerpoint)"/>
          <xsd:enumeration value="press release (word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a4aa4-38b8-4574-9eb5-1d83c3941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c02ed812-c639-44a7-8c81-a5136fb54e21">presentation (powerpoint)</template_x0020_type>
    <SharedWithUsers xmlns="e95a4aa4-38b8-4574-9eb5-1d83c39416d9">
      <UserInfo>
        <DisplayName>Marcaille Emilie</DisplayName>
        <AccountId>4072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CB29E6E-1405-4E05-8B9E-C265133CA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ed812-c639-44a7-8c81-a5136fb54e21"/>
    <ds:schemaRef ds:uri="e95a4aa4-38b8-4574-9eb5-1d83c3941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13FBA8-8DF5-49AF-999C-65527C43B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D6FA7-27D9-4084-A73E-5E28EFB54A6D}">
  <ds:schemaRefs>
    <ds:schemaRef ds:uri="http://www.w3.org/XML/1998/namespace"/>
    <ds:schemaRef ds:uri="e95a4aa4-38b8-4574-9eb5-1d83c39416d9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02ed812-c639-44a7-8c81-a5136fb54e2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AGC_PPT_16-9_En_v01</Template>
  <TotalTime>1</TotalTime>
  <Words>279</Words>
  <Application>Microsoft Office PowerPoint</Application>
  <PresentationFormat>Předvádění na obrazovce (16:9)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Meiryo</vt:lpstr>
      <vt:lpstr>Meiryo UI</vt:lpstr>
      <vt:lpstr>1_agc_powerpoint_template_screen(16-9)</vt:lpstr>
      <vt:lpstr>TECHNOWIZZ 2023</vt:lpstr>
      <vt:lpstr>Prezentace aplikace PowerPoint</vt:lpstr>
      <vt:lpstr>Úvod</vt:lpstr>
      <vt:lpstr>Úvod</vt:lpstr>
      <vt:lpstr>Stávající řešení</vt:lpstr>
      <vt:lpstr>Zadání</vt:lpstr>
      <vt:lpstr>Očekáváme pro soutěž…</vt:lpstr>
      <vt:lpstr>Očekávaný přínos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Verstraete</dc:creator>
  <cp:lastModifiedBy>Petr Veselý</cp:lastModifiedBy>
  <cp:revision>114</cp:revision>
  <dcterms:created xsi:type="dcterms:W3CDTF">2018-07-11T07:57:49Z</dcterms:created>
  <dcterms:modified xsi:type="dcterms:W3CDTF">2023-06-07T09:01:58Z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0x0101004EFCC98646A8AC40BCCA92EB7EDE9B6E</vt:lpwstr>
  </property>
  <property fmtid="{D5CDD505-2E9C-101B-9397-08002B2CF9AE}" pid="3" name="MSIP_Label_7591ad2d-c74e-4bcc-a079-aa036b04f981_Enabled">
    <vt:lpwstr>true</vt:lpwstr>
  </property>
  <property fmtid="{D5CDD505-2E9C-101B-9397-08002B2CF9AE}" pid="4" name="MSIP_Label_7591ad2d-c74e-4bcc-a079-aa036b04f981_SetDate">
    <vt:lpwstr>2021-06-02T06:47:05Z</vt:lpwstr>
  </property>
  <property fmtid="{D5CDD505-2E9C-101B-9397-08002B2CF9AE}" pid="5" name="MSIP_Label_7591ad2d-c74e-4bcc-a079-aa036b04f981_Method">
    <vt:lpwstr>Privileged</vt:lpwstr>
  </property>
  <property fmtid="{D5CDD505-2E9C-101B-9397-08002B2CF9AE}" pid="6" name="MSIP_Label_7591ad2d-c74e-4bcc-a079-aa036b04f981_Name">
    <vt:lpwstr>7591ad2d-c74e-4bcc-a079-aa036b04f981</vt:lpwstr>
  </property>
  <property fmtid="{D5CDD505-2E9C-101B-9397-08002B2CF9AE}" pid="7" name="MSIP_Label_7591ad2d-c74e-4bcc-a079-aa036b04f981_SiteId">
    <vt:lpwstr>faa6053b-36c4-4c36-af04-796200c185bf</vt:lpwstr>
  </property>
  <property fmtid="{D5CDD505-2E9C-101B-9397-08002B2CF9AE}" pid="8" name="MSIP_Label_7591ad2d-c74e-4bcc-a079-aa036b04f981_ActionId">
    <vt:lpwstr/>
  </property>
  <property fmtid="{D5CDD505-2E9C-101B-9397-08002B2CF9AE}" pid="9" name="MSIP_Label_7591ad2d-c74e-4bcc-a079-aa036b04f981_ContentBits">
    <vt:lpwstr>0</vt:lpwstr>
  </property>
  <property fmtid="{D5CDD505-2E9C-101B-9397-08002B2CF9AE}" pid="10" name="MSIP_Label_9b500289-1a9c-442f-923d-4f95209608d2_Enabled">
    <vt:lpwstr>true</vt:lpwstr>
  </property>
  <property fmtid="{D5CDD505-2E9C-101B-9397-08002B2CF9AE}" pid="11" name="MSIP_Label_9b500289-1a9c-442f-923d-4f95209608d2_SetDate">
    <vt:lpwstr>2022-05-24T14:11:49Z</vt:lpwstr>
  </property>
  <property fmtid="{D5CDD505-2E9C-101B-9397-08002B2CF9AE}" pid="12" name="MSIP_Label_9b500289-1a9c-442f-923d-4f95209608d2_Method">
    <vt:lpwstr>Privileged</vt:lpwstr>
  </property>
  <property fmtid="{D5CDD505-2E9C-101B-9397-08002B2CF9AE}" pid="13" name="MSIP_Label_9b500289-1a9c-442f-923d-4f95209608d2_Name">
    <vt:lpwstr>GCEP2 - Others</vt:lpwstr>
  </property>
  <property fmtid="{D5CDD505-2E9C-101B-9397-08002B2CF9AE}" pid="14" name="MSIP_Label_9b500289-1a9c-442f-923d-4f95209608d2_SiteId">
    <vt:lpwstr>90c56ca2-d892-45ce-810d-6cf368facdb3</vt:lpwstr>
  </property>
  <property fmtid="{D5CDD505-2E9C-101B-9397-08002B2CF9AE}" pid="15" name="MSIP_Label_9b500289-1a9c-442f-923d-4f95209608d2_ActionId">
    <vt:lpwstr>1187b39d-6563-449e-af12-d90b92d00d07</vt:lpwstr>
  </property>
  <property fmtid="{D5CDD505-2E9C-101B-9397-08002B2CF9AE}" pid="16" name="MSIP_Label_9b500289-1a9c-442f-923d-4f95209608d2_ContentBits">
    <vt:lpwstr>0</vt:lpwstr>
  </property>
</Properties>
</file>