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4" r:id="rId6"/>
    <p:sldId id="302" r:id="rId7"/>
    <p:sldId id="303" r:id="rId8"/>
    <p:sldId id="284" r:id="rId9"/>
    <p:sldId id="304" r:id="rId10"/>
    <p:sldId id="305" r:id="rId11"/>
    <p:sldId id="306" r:id="rId12"/>
    <p:sldId id="307" r:id="rId13"/>
    <p:sldId id="280" r:id="rId14"/>
    <p:sldId id="281" r:id="rId15"/>
    <p:sldId id="282" r:id="rId16"/>
    <p:sldId id="287" r:id="rId17"/>
    <p:sldId id="274" r:id="rId18"/>
    <p:sldId id="269" r:id="rId19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vřina Lukáš" initials="VL" lastIdx="1" clrIdx="0">
    <p:extLst>
      <p:ext uri="{19B8F6BF-5375-455C-9EA6-DF929625EA0E}">
        <p15:presenceInfo xmlns:p15="http://schemas.microsoft.com/office/powerpoint/2012/main" userId="Vavřina Luká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E64"/>
    <a:srgbClr val="465A64"/>
    <a:srgbClr val="324650"/>
    <a:srgbClr val="445C63"/>
    <a:srgbClr val="001F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16" autoAdjust="0"/>
  </p:normalViewPr>
  <p:slideViewPr>
    <p:cSldViewPr snapToGrid="0" snapToObjects="1">
      <p:cViewPr varScale="1">
        <p:scale>
          <a:sx n="151" d="100"/>
          <a:sy n="151" d="100"/>
        </p:scale>
        <p:origin x="57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657600" y="830319"/>
            <a:ext cx="5358036" cy="3960000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333390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27" y="3982698"/>
            <a:ext cx="2362808" cy="1111910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" y="249806"/>
            <a:ext cx="2488387" cy="1170431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-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-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249" y="159107"/>
            <a:ext cx="1119226" cy="526694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4572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9144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4695636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TECHNOWIZZ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35743"/>
            <a:ext cx="8386549" cy="1350470"/>
          </a:xfrm>
        </p:spPr>
        <p:txBody>
          <a:bodyPr/>
          <a:lstStyle/>
          <a:p>
            <a:r>
              <a:rPr lang="cs-CZ" altLang="cs-CZ" dirty="0"/>
              <a:t>Zadání č. 01</a:t>
            </a:r>
            <a:br>
              <a:rPr lang="cs-CZ" altLang="cs-CZ" dirty="0"/>
            </a:br>
            <a:r>
              <a:rPr lang="cs-CZ" altLang="cs-CZ" dirty="0"/>
              <a:t>Vytvoření d</a:t>
            </a:r>
            <a:r>
              <a:rPr lang="cs-CZ" dirty="0"/>
              <a:t>atabáze projektů, materiálů a jejich složení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" y="205227"/>
            <a:ext cx="1383322" cy="7590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" y="4620452"/>
            <a:ext cx="1626993" cy="5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10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Zadání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97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vytvořte jednoduchou databázi</a:t>
            </a:r>
            <a:r>
              <a:rPr lang="cs-CZ" sz="2200"/>
              <a:t>, která bude umět:</a:t>
            </a:r>
            <a:endParaRPr lang="cs-CZ" sz="1600"/>
          </a:p>
          <a:p>
            <a:pPr lvl="1"/>
            <a:r>
              <a:rPr lang="cs-CZ" sz="1800"/>
              <a:t>po zadání čísla technického listu </a:t>
            </a:r>
            <a:r>
              <a:rPr lang="cs-CZ" sz="1800" b="1"/>
              <a:t>zobrazí použité materiály</a:t>
            </a:r>
          </a:p>
          <a:p>
            <a:pPr lvl="2"/>
            <a:r>
              <a:rPr lang="cs-CZ" sz="1600"/>
              <a:t>hledání i podle názvu projektu</a:t>
            </a:r>
          </a:p>
          <a:p>
            <a:pPr lvl="1"/>
            <a:r>
              <a:rPr lang="cs-CZ" sz="1800"/>
              <a:t>po zadání čísla materiálu (</a:t>
            </a:r>
            <a:r>
              <a:rPr lang="cs-CZ" sz="1800" i="1"/>
              <a:t>tzv. SAP číslo</a:t>
            </a:r>
            <a:r>
              <a:rPr lang="cs-CZ" sz="1800"/>
              <a:t>) </a:t>
            </a:r>
            <a:r>
              <a:rPr lang="cs-CZ" sz="1800" b="1"/>
              <a:t>zobrazí všechny projekty</a:t>
            </a:r>
            <a:r>
              <a:rPr lang="cs-CZ" sz="1800"/>
              <a:t>, kde je tento materiál používán</a:t>
            </a:r>
          </a:p>
          <a:p>
            <a:pPr lvl="2"/>
            <a:r>
              <a:rPr lang="cs-CZ" sz="1600"/>
              <a:t>hledání i podle názvu materiálu</a:t>
            </a:r>
          </a:p>
          <a:p>
            <a:pPr lvl="1"/>
            <a:r>
              <a:rPr lang="cs-CZ" sz="1800"/>
              <a:t>po rozkliknutí materiálu se </a:t>
            </a:r>
            <a:r>
              <a:rPr lang="cs-CZ" sz="1800" b="1"/>
              <a:t>zobrazí chemické složení</a:t>
            </a:r>
          </a:p>
          <a:p>
            <a:pPr lvl="1"/>
            <a:r>
              <a:rPr lang="cs-CZ" sz="1800" b="1"/>
              <a:t>vyhledávat materiály podle složení </a:t>
            </a:r>
            <a:r>
              <a:rPr lang="cs-CZ" sz="1800"/>
              <a:t>– tj. obsahující určitou látku</a:t>
            </a:r>
          </a:p>
          <a:p>
            <a:pPr lvl="2"/>
            <a:r>
              <a:rPr lang="cs-CZ" sz="1600" i="1"/>
              <a:t>např. hledání všech dílů, které obsahují polymer polypropylen</a:t>
            </a:r>
          </a:p>
          <a:p>
            <a:r>
              <a:rPr lang="cs-CZ" sz="2200"/>
              <a:t>databáze musí být jednoduše editovatelná</a:t>
            </a:r>
          </a:p>
          <a:p>
            <a:pPr lvl="2"/>
            <a:r>
              <a:rPr lang="cs-CZ" sz="1600" i="1"/>
              <a:t>technické listy jsou průběžně aktualizovány, případně jsou vydávány nové</a:t>
            </a:r>
          </a:p>
          <a:p>
            <a:pPr lvl="2"/>
            <a:r>
              <a:rPr lang="cs-CZ" sz="1600"/>
              <a:t>ruční zadávání a aktualizace zůstane zachována</a:t>
            </a:r>
          </a:p>
        </p:txBody>
      </p:sp>
    </p:spTree>
    <p:extLst>
      <p:ext uri="{BB962C8B-B14F-4D97-AF65-F5344CB8AC3E}">
        <p14:creationId xmlns:p14="http://schemas.microsoft.com/office/powerpoint/2010/main" val="71567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11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Očekáváme pro soutěž…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funkční databázi </a:t>
            </a:r>
            <a:r>
              <a:rPr lang="cs-CZ" sz="2200"/>
              <a:t>obsahující zkušební data</a:t>
            </a:r>
          </a:p>
          <a:p>
            <a:pPr lvl="1"/>
            <a:r>
              <a:rPr lang="cs-CZ" sz="1800"/>
              <a:t>např. pro 5 projektů a 30 různých materiálů</a:t>
            </a:r>
          </a:p>
          <a:p>
            <a:pPr lvl="2"/>
            <a:r>
              <a:rPr lang="cs-CZ" sz="1600"/>
              <a:t>lze po domluvě použít reálné projekty a materiály</a:t>
            </a:r>
          </a:p>
          <a:p>
            <a:r>
              <a:rPr lang="cs-CZ" sz="2200" b="1"/>
              <a:t>návod</a:t>
            </a:r>
            <a:r>
              <a:rPr lang="cs-CZ" sz="2200"/>
              <a:t> pro správu a editaci databáze</a:t>
            </a:r>
          </a:p>
          <a:p>
            <a:pPr lvl="1"/>
            <a:r>
              <a:rPr lang="cs-CZ" sz="1800"/>
              <a:t>aby bylo možné interně:</a:t>
            </a:r>
          </a:p>
          <a:p>
            <a:pPr lvl="2"/>
            <a:r>
              <a:rPr lang="cs-CZ" sz="1600"/>
              <a:t>upravovat stávající data,</a:t>
            </a:r>
          </a:p>
          <a:p>
            <a:pPr lvl="2"/>
            <a:r>
              <a:rPr lang="cs-CZ" sz="1600"/>
              <a:t>zakládat nové projekty a materiály,</a:t>
            </a:r>
          </a:p>
          <a:p>
            <a:pPr lvl="2"/>
            <a:r>
              <a:rPr lang="cs-CZ" sz="1600"/>
              <a:t>upravovat složení materiálů,</a:t>
            </a:r>
          </a:p>
          <a:p>
            <a:pPr lvl="2"/>
            <a:r>
              <a:rPr lang="cs-CZ" sz="1600"/>
              <a:t>apod.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24779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12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Očekávaný přínos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náhrada stávající Excel tabulky</a:t>
            </a:r>
          </a:p>
          <a:p>
            <a:r>
              <a:rPr lang="cs-CZ" sz="2200" b="1"/>
              <a:t>zrychlení procesu hledání informací </a:t>
            </a:r>
            <a:r>
              <a:rPr lang="cs-CZ" sz="2200"/>
              <a:t>o projektech a materiálech</a:t>
            </a:r>
          </a:p>
          <a:p>
            <a:r>
              <a:rPr lang="cs-CZ" sz="2200" b="1"/>
              <a:t>přehlednější a sofistikovanější </a:t>
            </a:r>
            <a:r>
              <a:rPr lang="cs-CZ" sz="2200"/>
              <a:t>řešení</a:t>
            </a:r>
          </a:p>
          <a:p>
            <a:r>
              <a:rPr lang="cs-CZ" sz="2200" b="1"/>
              <a:t>snazší editace dat </a:t>
            </a:r>
            <a:r>
              <a:rPr lang="cs-CZ" sz="2200"/>
              <a:t>při aktualizaci či vydání nových technických listů</a:t>
            </a:r>
          </a:p>
          <a:p>
            <a:r>
              <a:rPr lang="cs-CZ" sz="2200" b="1"/>
              <a:t>hezčí design</a:t>
            </a:r>
          </a:p>
          <a:p>
            <a:r>
              <a:rPr lang="cs-CZ" sz="2200" b="1"/>
              <a:t>user-friendly prostředí</a:t>
            </a:r>
          </a:p>
        </p:txBody>
      </p:sp>
    </p:spTree>
    <p:extLst>
      <p:ext uri="{BB962C8B-B14F-4D97-AF65-F5344CB8AC3E}">
        <p14:creationId xmlns:p14="http://schemas.microsoft.com/office/powerpoint/2010/main" val="219664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Další podklady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„cenzurovaná“ tabulka</a:t>
            </a:r>
          </a:p>
          <a:p>
            <a:pPr lvl="1"/>
            <a:r>
              <a:rPr lang="cs-CZ"/>
              <a:t>projekty i materiály byly přejmenovány</a:t>
            </a:r>
          </a:p>
          <a:p>
            <a:pPr lvl="1"/>
            <a:r>
              <a:rPr lang="cs-CZ"/>
              <a:t>funkčnost je stejná jako u originální tabulky</a:t>
            </a:r>
          </a:p>
          <a:p>
            <a:pPr lvl="1"/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08704"/>
              </p:ext>
            </p:extLst>
          </p:nvPr>
        </p:nvGraphicFramePr>
        <p:xfrm>
          <a:off x="4467712" y="2574925"/>
          <a:ext cx="1557337" cy="134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7712" y="2574925"/>
                        <a:ext cx="1557337" cy="134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/>
          <p:cNvSpPr/>
          <p:nvPr/>
        </p:nvSpPr>
        <p:spPr>
          <a:xfrm>
            <a:off x="3113267" y="2813732"/>
            <a:ext cx="1221581" cy="87153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</p:spTree>
    <p:extLst>
      <p:ext uri="{BB962C8B-B14F-4D97-AF65-F5344CB8AC3E}">
        <p14:creationId xmlns:p14="http://schemas.microsoft.com/office/powerpoint/2010/main" val="208117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 dirty="0"/>
              <a:t>Kontakt</a:t>
            </a:r>
            <a:endParaRPr lang="en-US" sz="24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AGC Automotive Czech a.s.</a:t>
            </a:r>
          </a:p>
          <a:p>
            <a:r>
              <a:rPr lang="cs-CZ" sz="2200" dirty="0"/>
              <a:t>Tereza Kordová</a:t>
            </a:r>
          </a:p>
          <a:p>
            <a:r>
              <a:rPr lang="cs-CZ" sz="2200" dirty="0" err="1"/>
              <a:t>Material</a:t>
            </a:r>
            <a:r>
              <a:rPr lang="cs-CZ" sz="2200" dirty="0"/>
              <a:t> </a:t>
            </a:r>
            <a:r>
              <a:rPr lang="cs-CZ" sz="2200" dirty="0" err="1"/>
              <a:t>Specialist</a:t>
            </a:r>
            <a:endParaRPr lang="cs-CZ" sz="2200" dirty="0"/>
          </a:p>
          <a:p>
            <a:r>
              <a:rPr lang="cs-CZ" sz="2200" dirty="0"/>
              <a:t>+420 702 201 267</a:t>
            </a:r>
          </a:p>
          <a:p>
            <a:r>
              <a:rPr lang="cs-CZ" sz="2200" dirty="0"/>
              <a:t>Tereza.Kordova@agc.com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88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62" y="1454907"/>
            <a:ext cx="6183498" cy="33929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481" y="452604"/>
            <a:ext cx="2619328" cy="8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763" y="112649"/>
            <a:ext cx="8880475" cy="445452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A5B65D9-1D51-42EC-8ABC-83BF74952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93" y="357188"/>
            <a:ext cx="6744586" cy="2085975"/>
          </a:xfrm>
          <a:solidFill>
            <a:srgbClr val="465A64">
              <a:alpha val="59000"/>
            </a:srgbClr>
          </a:solidFill>
        </p:spPr>
        <p:txBody>
          <a:bodyPr>
            <a:normAutofit/>
          </a:bodyPr>
          <a:lstStyle/>
          <a:p>
            <a:r>
              <a:rPr lang="cs-CZ" altLang="cs-CZ" dirty="0"/>
              <a:t>Vytvoření d</a:t>
            </a:r>
            <a:r>
              <a:rPr lang="cs-CZ" dirty="0"/>
              <a:t>atabáze projektů, materiálů a jejich složení</a:t>
            </a:r>
            <a:endParaRPr lang="cs-CZ" altLang="cs-CZ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A344D3E-3A65-4EE5-B222-14D034A4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494" y="2443163"/>
            <a:ext cx="4028632" cy="415887"/>
          </a:xfrm>
          <a:solidFill>
            <a:srgbClr val="465A64">
              <a:alpha val="59000"/>
            </a:srgbClr>
          </a:solidFill>
        </p:spPr>
        <p:txBody>
          <a:bodyPr/>
          <a:lstStyle/>
          <a:p>
            <a:r>
              <a:rPr lang="cs-CZ" dirty="0"/>
              <a:t>AGC Automotive Czech a.s.</a:t>
            </a:r>
            <a:endParaRPr lang="fr-BE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68778B-9869-47DA-89E5-87ADCDCDB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FF69CB-B026-4006-A970-8918BF79B010}"/>
              </a:ext>
            </a:extLst>
          </p:cNvPr>
          <p:cNvSpPr/>
          <p:nvPr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956E07EC-1B7E-4B1C-8A4B-E9057AE0A5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7191">
            <a:off x="3666233" y="2949555"/>
            <a:ext cx="1419102" cy="19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69" y="2796312"/>
            <a:ext cx="1305068" cy="19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3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Úvod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85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každý projekt </a:t>
            </a:r>
            <a:r>
              <a:rPr lang="cs-CZ" sz="2200"/>
              <a:t>má svůj </a:t>
            </a:r>
            <a:r>
              <a:rPr lang="cs-CZ" sz="2200" b="1"/>
              <a:t>technický list</a:t>
            </a:r>
            <a:endParaRPr lang="cs-CZ" sz="2200"/>
          </a:p>
          <a:p>
            <a:r>
              <a:rPr lang="cs-CZ" sz="2200"/>
              <a:t>v něm jsou uvedeny informace, z jakých dílů a materiálů je produkt vyráběn</a:t>
            </a:r>
          </a:p>
          <a:p>
            <a:pPr lvl="1"/>
            <a:r>
              <a:rPr lang="cs-CZ" sz="1800"/>
              <a:t>např. držák pro kameru a zpětné zrcátko</a:t>
            </a:r>
          </a:p>
          <a:p>
            <a:pPr lvl="1"/>
            <a:r>
              <a:rPr lang="cs-CZ" sz="1800"/>
              <a:t>nebo používané chemické přípravky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0913">
            <a:off x="1100842" y="2949114"/>
            <a:ext cx="1621186" cy="19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657" y="2628628"/>
            <a:ext cx="3383979" cy="2183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5631657" y="2245426"/>
            <a:ext cx="869156" cy="690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5174457" y="2605420"/>
            <a:ext cx="1183481" cy="1333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81738" y="2841686"/>
            <a:ext cx="121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Př.:</a:t>
            </a:r>
          </a:p>
        </p:txBody>
      </p:sp>
    </p:spTree>
    <p:extLst>
      <p:ext uri="{BB962C8B-B14F-4D97-AF65-F5344CB8AC3E}">
        <p14:creationId xmlns:p14="http://schemas.microsoft.com/office/powerpoint/2010/main" val="319109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4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Úvod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85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při řešení procesních problémů </a:t>
            </a:r>
            <a:r>
              <a:rPr lang="cs-CZ" sz="2200" b="1"/>
              <a:t>je důležité mít přehled</a:t>
            </a:r>
            <a:r>
              <a:rPr lang="cs-CZ" sz="2200"/>
              <a:t>:</a:t>
            </a:r>
          </a:p>
          <a:p>
            <a:pPr lvl="1"/>
            <a:r>
              <a:rPr lang="cs-CZ" sz="1800"/>
              <a:t>na kterých projektech se daný materiál / přípravek používá</a:t>
            </a:r>
          </a:p>
          <a:p>
            <a:pPr lvl="1"/>
            <a:r>
              <a:rPr lang="cs-CZ" sz="1800"/>
              <a:t>a naopak z jakých materiálů je daný projekt složen</a:t>
            </a:r>
          </a:p>
          <a:p>
            <a:r>
              <a:rPr lang="cs-CZ" sz="2200"/>
              <a:t>případně je klíčové i </a:t>
            </a:r>
            <a:r>
              <a:rPr lang="cs-CZ" sz="2200" b="1"/>
              <a:t>složení materiálů či přípravků </a:t>
            </a:r>
          </a:p>
          <a:p>
            <a:pPr marL="0" indent="0">
              <a:buNone/>
            </a:pPr>
            <a:r>
              <a:rPr lang="cs-CZ" sz="1400"/>
              <a:t>                 (obojí obsahuje i současná databáze)</a:t>
            </a:r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7191">
            <a:off x="5337871" y="2884528"/>
            <a:ext cx="1419102" cy="19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07" y="2731285"/>
            <a:ext cx="1305068" cy="19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0913">
            <a:off x="2772480" y="2884087"/>
            <a:ext cx="1621186" cy="19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814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5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Excel</a:t>
            </a:r>
            <a:r>
              <a:rPr lang="cs-CZ" sz="2200"/>
              <a:t> – „Přehledová Tabulka Materiálů“</a:t>
            </a:r>
          </a:p>
          <a:p>
            <a:pPr lvl="1"/>
            <a:r>
              <a:rPr lang="cs-CZ" sz="1800"/>
              <a:t>1348 položek (materiály, díly, chemické přípravky)</a:t>
            </a:r>
          </a:p>
          <a:p>
            <a:pPr lvl="1"/>
            <a:r>
              <a:rPr lang="cs-CZ" sz="1800"/>
              <a:t>561 technických listů</a:t>
            </a:r>
          </a:p>
          <a:p>
            <a:pPr lvl="1"/>
            <a:endParaRPr lang="cs-CZ" sz="18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1" y="2135981"/>
            <a:ext cx="4520389" cy="2690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66" y="2135980"/>
            <a:ext cx="4504621" cy="2690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384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41" y="2217400"/>
            <a:ext cx="4307256" cy="256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6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co stávající Excel soubor „umí“</a:t>
            </a:r>
          </a:p>
          <a:p>
            <a:pPr lvl="1"/>
            <a:r>
              <a:rPr lang="cs-CZ" sz="1800"/>
              <a:t>podle čísla technického listu </a:t>
            </a:r>
            <a:r>
              <a:rPr lang="cs-CZ" sz="1800" b="1"/>
              <a:t>lze vyfiltrovat použité materiály</a:t>
            </a:r>
            <a:r>
              <a:rPr lang="cs-CZ" sz="1800"/>
              <a:t>: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1" y="2217400"/>
            <a:ext cx="2098875" cy="256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18101" y="1863711"/>
            <a:ext cx="222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Př.: technický list č. 117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043" y="3023419"/>
            <a:ext cx="2182572" cy="17573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Přímá spojnice se šipkou 13"/>
          <p:cNvCxnSpPr/>
          <p:nvPr/>
        </p:nvCxnSpPr>
        <p:spPr>
          <a:xfrm>
            <a:off x="2204884" y="2017599"/>
            <a:ext cx="1651819" cy="127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2" idx="1"/>
          </p:cNvCxnSpPr>
          <p:nvPr/>
        </p:nvCxnSpPr>
        <p:spPr>
          <a:xfrm>
            <a:off x="4060722" y="3371992"/>
            <a:ext cx="2843321" cy="530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9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77" y="2065578"/>
            <a:ext cx="4562359" cy="2715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7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co stávající Excel soubor „umí“</a:t>
            </a:r>
          </a:p>
          <a:p>
            <a:pPr lvl="1"/>
            <a:r>
              <a:rPr lang="cs-CZ" sz="1800"/>
              <a:t>a podle čísla materiálu, dílu či přípravku </a:t>
            </a:r>
            <a:r>
              <a:rPr lang="cs-CZ" sz="1800" b="1"/>
              <a:t>lze vyfiltrovat projekty</a:t>
            </a:r>
            <a:r>
              <a:rPr lang="cs-CZ" sz="1800"/>
              <a:t>, pro které se používá: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8102" y="2049450"/>
            <a:ext cx="1586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/>
              <a:t>Př.: chemický přípravek „Cuvertin X 8536“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805070" y="2628900"/>
            <a:ext cx="3759911" cy="342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1" idx="1"/>
          </p:cNvCxnSpPr>
          <p:nvPr/>
        </p:nvCxnSpPr>
        <p:spPr>
          <a:xfrm>
            <a:off x="5915025" y="3243117"/>
            <a:ext cx="1226795" cy="464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70661"/>
          <a:stretch/>
        </p:blipFill>
        <p:spPr>
          <a:xfrm>
            <a:off x="7141820" y="2628900"/>
            <a:ext cx="1544980" cy="21566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48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8" y="2402705"/>
            <a:ext cx="3068023" cy="182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8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465344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co stávající Excel soubor „umí“</a:t>
            </a:r>
          </a:p>
          <a:p>
            <a:pPr lvl="1"/>
            <a:r>
              <a:rPr lang="cs-CZ" sz="1800"/>
              <a:t>na dalších listech jsou </a:t>
            </a:r>
            <a:r>
              <a:rPr lang="cs-CZ" sz="1800" b="1"/>
              <a:t>informace o složení </a:t>
            </a:r>
            <a:r>
              <a:rPr lang="cs-CZ" sz="1800"/>
              <a:t>určitých skupin chemických přípravků a materiálů a některé další doplňkové informace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8102" y="2049450"/>
            <a:ext cx="1586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/>
              <a:t>Př.: kluzné laky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91" y="3461804"/>
            <a:ext cx="6157345" cy="13096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1900238" y="3461804"/>
            <a:ext cx="871537" cy="378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5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9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465344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zdroje informací a proces aktualizace Excel tabulky</a:t>
            </a:r>
          </a:p>
          <a:p>
            <a:pPr lvl="1"/>
            <a:r>
              <a:rPr lang="cs-CZ" sz="1800"/>
              <a:t>informace pochází z:</a:t>
            </a:r>
          </a:p>
          <a:p>
            <a:pPr lvl="2"/>
            <a:r>
              <a:rPr lang="cs-CZ" sz="1600" b="1"/>
              <a:t>technických listů </a:t>
            </a:r>
            <a:r>
              <a:rPr lang="cs-CZ" sz="1600"/>
              <a:t>daných projektů</a:t>
            </a:r>
          </a:p>
          <a:p>
            <a:pPr lvl="2"/>
            <a:r>
              <a:rPr lang="cs-CZ" sz="1600" b="1"/>
              <a:t>bezpečnostních a technických listů </a:t>
            </a:r>
            <a:r>
              <a:rPr lang="cs-CZ" sz="1600"/>
              <a:t>materiálů a chemických přípravků</a:t>
            </a:r>
          </a:p>
          <a:p>
            <a:pPr lvl="2"/>
            <a:r>
              <a:rPr lang="cs-CZ" sz="1600" b="1"/>
              <a:t>IMDS databáze </a:t>
            </a:r>
            <a:r>
              <a:rPr lang="cs-CZ" sz="1600"/>
              <a:t>(tj. pro chemické složení)</a:t>
            </a:r>
          </a:p>
          <a:p>
            <a:pPr lvl="1"/>
            <a:r>
              <a:rPr lang="cs-CZ" sz="1800"/>
              <a:t>proces aktualizace tabulky:</a:t>
            </a:r>
          </a:p>
          <a:p>
            <a:pPr lvl="2"/>
            <a:r>
              <a:rPr lang="cs-CZ" sz="1600"/>
              <a:t>nové či aktualizované technické listy jsou zapisovány </a:t>
            </a:r>
            <a:r>
              <a:rPr lang="cs-CZ" sz="1600" b="1"/>
              <a:t>ručně</a:t>
            </a:r>
            <a:r>
              <a:rPr lang="cs-CZ" sz="1600"/>
              <a:t> do Excel tabulky, a to do listů „&gt;FILTR_materiálů“ a „&gt;FILTR_TL“</a:t>
            </a:r>
          </a:p>
          <a:p>
            <a:pPr lvl="2"/>
            <a:r>
              <a:rPr lang="cs-CZ" sz="1600"/>
              <a:t>nové chemické přípravky jsou rovněž zadávány </a:t>
            </a:r>
            <a:r>
              <a:rPr lang="cs-CZ" sz="1600" b="1"/>
              <a:t>ručně</a:t>
            </a:r>
            <a:r>
              <a:rPr lang="cs-CZ" sz="1600"/>
              <a:t>, a to do příslušných listů</a:t>
            </a:r>
          </a:p>
        </p:txBody>
      </p:sp>
    </p:spTree>
    <p:extLst>
      <p:ext uri="{BB962C8B-B14F-4D97-AF65-F5344CB8AC3E}">
        <p14:creationId xmlns:p14="http://schemas.microsoft.com/office/powerpoint/2010/main" val="2496740891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CC98646A8AC40BCCA92EB7EDE9B6E" ma:contentTypeVersion="5" ma:contentTypeDescription="Create a new document." ma:contentTypeScope="" ma:versionID="22a2ac0aea38254c8ecebfc0f74458d9">
  <xsd:schema xmlns:xsd="http://www.w3.org/2001/XMLSchema" xmlns:xs="http://www.w3.org/2001/XMLSchema" xmlns:p="http://schemas.microsoft.com/office/2006/metadata/properties" xmlns:ns2="c02ed812-c639-44a7-8c81-a5136fb54e21" xmlns:ns3="e95a4aa4-38b8-4574-9eb5-1d83c39416d9" targetNamespace="http://schemas.microsoft.com/office/2006/metadata/properties" ma:root="true" ma:fieldsID="3f82827c6ed543fbcd612d5eb01caec2" ns2:_="" ns3:_="">
    <xsd:import namespace="c02ed812-c639-44a7-8c81-a5136fb54e21"/>
    <xsd:import namespace="e95a4aa4-38b8-4574-9eb5-1d83c3941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mplate_x0020_typ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ed812-c639-44a7-8c81-a5136fb54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_x0020_type" ma:index="10" nillable="true" ma:displayName="template type" ma:format="Dropdown" ma:internalName="template_x0020_type">
      <xsd:simpleType>
        <xsd:restriction base="dms:Choice">
          <xsd:enumeration value="badge meetings (word)"/>
          <xsd:enumeration value="letterhead  (word)"/>
          <xsd:enumeration value="presentation (powerpoint)"/>
          <xsd:enumeration value="press release (word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a4aa4-38b8-4574-9eb5-1d83c3941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c02ed812-c639-44a7-8c81-a5136fb54e21">presentation (powerpoint)</template_x0020_type>
    <SharedWithUsers xmlns="e95a4aa4-38b8-4574-9eb5-1d83c39416d9">
      <UserInfo>
        <DisplayName>Marcaille Emilie</DisplayName>
        <AccountId>4072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CB29E6E-1405-4E05-8B9E-C265133CA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ed812-c639-44a7-8c81-a5136fb54e21"/>
    <ds:schemaRef ds:uri="e95a4aa4-38b8-4574-9eb5-1d83c3941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13FBA8-8DF5-49AF-999C-65527C43B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D6FA7-27D9-4084-A73E-5E28EFB54A6D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c02ed812-c639-44a7-8c81-a5136fb54e21"/>
    <ds:schemaRef ds:uri="http://schemas.microsoft.com/office/infopath/2007/PartnerControls"/>
    <ds:schemaRef ds:uri="http://schemas.openxmlformats.org/package/2006/metadata/core-properties"/>
    <ds:schemaRef ds:uri="e95a4aa4-38b8-4574-9eb5-1d83c39416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AGC_PPT_16-9_En_v01</Template>
  <TotalTime>2</TotalTime>
  <Words>521</Words>
  <Application>Microsoft Office PowerPoint</Application>
  <PresentationFormat>Předvádění na obrazovce (16:9)</PresentationFormat>
  <Paragraphs>103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Meiryo</vt:lpstr>
      <vt:lpstr>Meiryo UI</vt:lpstr>
      <vt:lpstr>1_agc_powerpoint_template_screen(16-9)</vt:lpstr>
      <vt:lpstr>Worksheet</vt:lpstr>
      <vt:lpstr>TECHNOWIZZ 2023</vt:lpstr>
      <vt:lpstr>Vytvoření databáze projektů, materiálů a jejich složení</vt:lpstr>
      <vt:lpstr>Úvod</vt:lpstr>
      <vt:lpstr>Úvod</vt:lpstr>
      <vt:lpstr>Stávající řešení</vt:lpstr>
      <vt:lpstr>Stávající řešení</vt:lpstr>
      <vt:lpstr>Stávající řešení</vt:lpstr>
      <vt:lpstr>Stávající řešení</vt:lpstr>
      <vt:lpstr>Stávající řešení</vt:lpstr>
      <vt:lpstr>Zadání</vt:lpstr>
      <vt:lpstr>Očekáváme pro soutěž…</vt:lpstr>
      <vt:lpstr>Očekávaný přínos</vt:lpstr>
      <vt:lpstr>Další podklady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Verstraete</dc:creator>
  <cp:lastModifiedBy>Petr Veselý</cp:lastModifiedBy>
  <cp:revision>123</cp:revision>
  <dcterms:created xsi:type="dcterms:W3CDTF">2018-07-11T07:57:49Z</dcterms:created>
  <dcterms:modified xsi:type="dcterms:W3CDTF">2023-06-07T09:02:55Z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0x0101004EFCC98646A8AC40BCCA92EB7EDE9B6E</vt:lpwstr>
  </property>
  <property fmtid="{D5CDD505-2E9C-101B-9397-08002B2CF9AE}" pid="3" name="MSIP_Label_7591ad2d-c74e-4bcc-a079-aa036b04f981_Enabled">
    <vt:lpwstr>true</vt:lpwstr>
  </property>
  <property fmtid="{D5CDD505-2E9C-101B-9397-08002B2CF9AE}" pid="4" name="MSIP_Label_7591ad2d-c74e-4bcc-a079-aa036b04f981_SetDate">
    <vt:lpwstr>2021-06-02T06:47:05Z</vt:lpwstr>
  </property>
  <property fmtid="{D5CDD505-2E9C-101B-9397-08002B2CF9AE}" pid="5" name="MSIP_Label_7591ad2d-c74e-4bcc-a079-aa036b04f981_Method">
    <vt:lpwstr>Privileged</vt:lpwstr>
  </property>
  <property fmtid="{D5CDD505-2E9C-101B-9397-08002B2CF9AE}" pid="6" name="MSIP_Label_7591ad2d-c74e-4bcc-a079-aa036b04f981_Name">
    <vt:lpwstr>7591ad2d-c74e-4bcc-a079-aa036b04f981</vt:lpwstr>
  </property>
  <property fmtid="{D5CDD505-2E9C-101B-9397-08002B2CF9AE}" pid="7" name="MSIP_Label_7591ad2d-c74e-4bcc-a079-aa036b04f981_SiteId">
    <vt:lpwstr>faa6053b-36c4-4c36-af04-796200c185bf</vt:lpwstr>
  </property>
  <property fmtid="{D5CDD505-2E9C-101B-9397-08002B2CF9AE}" pid="8" name="MSIP_Label_7591ad2d-c74e-4bcc-a079-aa036b04f981_ActionId">
    <vt:lpwstr/>
  </property>
  <property fmtid="{D5CDD505-2E9C-101B-9397-08002B2CF9AE}" pid="9" name="MSIP_Label_7591ad2d-c74e-4bcc-a079-aa036b04f981_ContentBits">
    <vt:lpwstr>0</vt:lpwstr>
  </property>
  <property fmtid="{D5CDD505-2E9C-101B-9397-08002B2CF9AE}" pid="10" name="MSIP_Label_9b500289-1a9c-442f-923d-4f95209608d2_Enabled">
    <vt:lpwstr>true</vt:lpwstr>
  </property>
  <property fmtid="{D5CDD505-2E9C-101B-9397-08002B2CF9AE}" pid="11" name="MSIP_Label_9b500289-1a9c-442f-923d-4f95209608d2_SetDate">
    <vt:lpwstr>2022-05-24T14:11:49Z</vt:lpwstr>
  </property>
  <property fmtid="{D5CDD505-2E9C-101B-9397-08002B2CF9AE}" pid="12" name="MSIP_Label_9b500289-1a9c-442f-923d-4f95209608d2_Method">
    <vt:lpwstr>Privileged</vt:lpwstr>
  </property>
  <property fmtid="{D5CDD505-2E9C-101B-9397-08002B2CF9AE}" pid="13" name="MSIP_Label_9b500289-1a9c-442f-923d-4f95209608d2_Name">
    <vt:lpwstr>GCEP2 - Others</vt:lpwstr>
  </property>
  <property fmtid="{D5CDD505-2E9C-101B-9397-08002B2CF9AE}" pid="14" name="MSIP_Label_9b500289-1a9c-442f-923d-4f95209608d2_SiteId">
    <vt:lpwstr>90c56ca2-d892-45ce-810d-6cf368facdb3</vt:lpwstr>
  </property>
  <property fmtid="{D5CDD505-2E9C-101B-9397-08002B2CF9AE}" pid="15" name="MSIP_Label_9b500289-1a9c-442f-923d-4f95209608d2_ActionId">
    <vt:lpwstr>1187b39d-6563-449e-af12-d90b92d00d07</vt:lpwstr>
  </property>
  <property fmtid="{D5CDD505-2E9C-101B-9397-08002B2CF9AE}" pid="16" name="MSIP_Label_9b500289-1a9c-442f-923d-4f95209608d2_ContentBits">
    <vt:lpwstr>0</vt:lpwstr>
  </property>
</Properties>
</file>